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6.xml" ContentType="application/vnd.openxmlformats-officedocument.presentationml.slideLayout+xml"/>
  <Override PartName="/ppt/theme/theme8.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0"/>
    <p:sldMasterId id="2147488074" r:id="rId91"/>
    <p:sldMasterId id="2147488175" r:id="rId92"/>
    <p:sldMasterId id="2147489128" r:id="rId93"/>
    <p:sldMasterId id="2147489162" r:id="rId94"/>
    <p:sldMasterId id="2147489196" r:id="rId95"/>
    <p:sldMasterId id="2147489422" r:id="rId96"/>
    <p:sldMasterId id="2147489480" r:id="rId97"/>
    <p:sldMasterId id="2147489712" r:id="rId98"/>
    <p:sldMasterId id="2147489719" r:id="rId99"/>
  </p:sldMasterIdLst>
  <p:notesMasterIdLst>
    <p:notesMasterId r:id="rId117"/>
  </p:notesMasterIdLst>
  <p:handoutMasterIdLst>
    <p:handoutMasterId r:id="rId118"/>
  </p:handoutMasterIdLst>
  <p:sldIdLst>
    <p:sldId id="2076137268" r:id="rId100"/>
    <p:sldId id="2076137377" r:id="rId101"/>
    <p:sldId id="2076137022" r:id="rId102"/>
    <p:sldId id="2076137392" r:id="rId103"/>
    <p:sldId id="2076137281" r:id="rId104"/>
    <p:sldId id="2076137394" r:id="rId105"/>
    <p:sldId id="2076137408" r:id="rId106"/>
    <p:sldId id="2076137409" r:id="rId107"/>
    <p:sldId id="2076137395" r:id="rId108"/>
    <p:sldId id="2076137410" r:id="rId109"/>
    <p:sldId id="2076137411" r:id="rId110"/>
    <p:sldId id="2076137412" r:id="rId111"/>
    <p:sldId id="2076137413" r:id="rId112"/>
    <p:sldId id="2076137414" r:id="rId113"/>
    <p:sldId id="2076137415" r:id="rId114"/>
    <p:sldId id="2076137405" r:id="rId115"/>
    <p:sldId id="2076137391" r:id="rId116"/>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Caitlyn Ryan" initials="CR" lastIdx="50" clrIdx="2">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4B230"/>
    <a:srgbClr val="2075B8"/>
    <a:srgbClr val="243A5E"/>
    <a:srgbClr val="FFFFFF"/>
    <a:srgbClr val="0055AE"/>
    <a:srgbClr val="1B67B7"/>
    <a:srgbClr val="B11900"/>
    <a:srgbClr val="D28E00"/>
    <a:srgbClr val="EE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457172-ED84-40AF-8D62-BEB675D32B69}" v="32" dt="2021-10-25T19:38:29.4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1" autoAdjust="0"/>
    <p:restoredTop sz="72195" autoAdjust="0"/>
  </p:normalViewPr>
  <p:slideViewPr>
    <p:cSldViewPr snapToObjects="1">
      <p:cViewPr varScale="1">
        <p:scale>
          <a:sx n="81" d="100"/>
          <a:sy n="81" d="100"/>
        </p:scale>
        <p:origin x="1080" y="60"/>
      </p:cViewPr>
      <p:guideLst/>
    </p:cSldViewPr>
  </p:slideViewPr>
  <p:outlineViewPr>
    <p:cViewPr>
      <p:scale>
        <a:sx n="33" d="100"/>
        <a:sy n="33" d="100"/>
      </p:scale>
      <p:origin x="0" y="-2862"/>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107" d="100"/>
          <a:sy n="107" d="100"/>
        </p:scale>
        <p:origin x="4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notesMaster" Target="notesMasters/notesMaster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slide" Target="slides/slide13.xml"/><Relationship Id="rId16" Type="http://schemas.openxmlformats.org/officeDocument/2006/relationships/customXml" Target="../customXml/item16.xml"/><Relationship Id="rId107" Type="http://schemas.openxmlformats.org/officeDocument/2006/relationships/slide" Target="slides/slide8.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slide" Target="slides/slide3.xml"/><Relationship Id="rId123" Type="http://schemas.openxmlformats.org/officeDocument/2006/relationships/tableStyles" Target="tableStyles.xml"/><Relationship Id="rId5" Type="http://schemas.openxmlformats.org/officeDocument/2006/relationships/customXml" Target="../customXml/item5.xml"/><Relationship Id="rId90" Type="http://schemas.openxmlformats.org/officeDocument/2006/relationships/slideMaster" Target="slideMasters/slideMaster1.xml"/><Relationship Id="rId95" Type="http://schemas.openxmlformats.org/officeDocument/2006/relationships/slideMaster" Target="slideMasters/slideMaster6.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slide" Target="slides/slide14.xml"/><Relationship Id="rId118" Type="http://schemas.openxmlformats.org/officeDocument/2006/relationships/handoutMaster" Target="handoutMasters/handoutMaster1.xml"/><Relationship Id="rId80" Type="http://schemas.openxmlformats.org/officeDocument/2006/relationships/customXml" Target="../customXml/item80.xml"/><Relationship Id="rId85" Type="http://schemas.openxmlformats.org/officeDocument/2006/relationships/customXml" Target="../customXml/item8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4.xml"/><Relationship Id="rId108" Type="http://schemas.openxmlformats.org/officeDocument/2006/relationships/slide" Target="slides/slide9.xml"/><Relationship Id="rId124" Type="http://schemas.microsoft.com/office/2016/11/relationships/changesInfo" Target="changesInfos/changesInfo1.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slideMaster" Target="slideMasters/slideMaster2.xml"/><Relationship Id="rId96" Type="http://schemas.openxmlformats.org/officeDocument/2006/relationships/slideMaster" Target="slideMasters/slideMaster7.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15.xml"/><Relationship Id="rId119" Type="http://schemas.openxmlformats.org/officeDocument/2006/relationships/commentAuthors" Target="commentAuthors.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10.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Master" Target="slideMasters/slideMaster8.xml"/><Relationship Id="rId104" Type="http://schemas.openxmlformats.org/officeDocument/2006/relationships/slide" Target="slides/slide5.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Master" Target="slideMasters/slideMaster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slide" Target="slides/slide11.xml"/><Relationship Id="rId115" Type="http://schemas.openxmlformats.org/officeDocument/2006/relationships/slide" Target="slides/slide16.xml"/><Relationship Id="rId61" Type="http://schemas.openxmlformats.org/officeDocument/2006/relationships/customXml" Target="../customXml/item61.xml"/><Relationship Id="rId82" Type="http://schemas.openxmlformats.org/officeDocument/2006/relationships/customXml" Target="../customXml/item8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slide" Target="slides/slide1.xml"/><Relationship Id="rId105" Type="http://schemas.openxmlformats.org/officeDocument/2006/relationships/slide" Target="slides/slide6.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slideMaster" Target="slideMasters/slideMaster4.xml"/><Relationship Id="rId98" Type="http://schemas.openxmlformats.org/officeDocument/2006/relationships/slideMaster" Target="slideMasters/slideMaster9.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slide" Target="slides/slide17.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slide" Target="slides/slide12.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slideMaster" Target="slideMasters/slideMaster5.xml"/><Relationship Id="rId99" Type="http://schemas.openxmlformats.org/officeDocument/2006/relationships/slideMaster" Target="slideMasters/slideMaster10.xml"/><Relationship Id="rId101" Type="http://schemas.openxmlformats.org/officeDocument/2006/relationships/slide" Target="slides/slide2.xml"/><Relationship Id="rId12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Adel" userId="77995431e6f56876" providerId="LiveId" clId="{FC457172-ED84-40AF-8D62-BEB675D32B69}"/>
    <pc:docChg chg="undo custSel modSld">
      <pc:chgData name="Mohammed Adel" userId="77995431e6f56876" providerId="LiveId" clId="{FC457172-ED84-40AF-8D62-BEB675D32B69}" dt="2021-10-25T19:38:40.894" v="1190" actId="14100"/>
      <pc:docMkLst>
        <pc:docMk/>
      </pc:docMkLst>
      <pc:sldChg chg="modNotesTx">
        <pc:chgData name="Mohammed Adel" userId="77995431e6f56876" providerId="LiveId" clId="{FC457172-ED84-40AF-8D62-BEB675D32B69}" dt="2021-10-25T17:32:50.255" v="337" actId="20577"/>
        <pc:sldMkLst>
          <pc:docMk/>
          <pc:sldMk cId="970065823" sldId="2076137281"/>
        </pc:sldMkLst>
      </pc:sldChg>
      <pc:sldChg chg="modTransition modAnim">
        <pc:chgData name="Mohammed Adel" userId="77995431e6f56876" providerId="LiveId" clId="{FC457172-ED84-40AF-8D62-BEB675D32B69}" dt="2021-10-25T17:26:20.073" v="12"/>
        <pc:sldMkLst>
          <pc:docMk/>
          <pc:sldMk cId="950105827" sldId="2076137377"/>
        </pc:sldMkLst>
      </pc:sldChg>
      <pc:sldChg chg="modNotesTx">
        <pc:chgData name="Mohammed Adel" userId="77995431e6f56876" providerId="LiveId" clId="{FC457172-ED84-40AF-8D62-BEB675D32B69}" dt="2021-10-25T17:30:06.942" v="65" actId="20577"/>
        <pc:sldMkLst>
          <pc:docMk/>
          <pc:sldMk cId="3636149876" sldId="2076137392"/>
        </pc:sldMkLst>
      </pc:sldChg>
      <pc:sldChg chg="modNotesTx">
        <pc:chgData name="Mohammed Adel" userId="77995431e6f56876" providerId="LiveId" clId="{FC457172-ED84-40AF-8D62-BEB675D32B69}" dt="2021-10-25T17:38:02.014" v="1024" actId="20577"/>
        <pc:sldMkLst>
          <pc:docMk/>
          <pc:sldMk cId="3401316696" sldId="2076137394"/>
        </pc:sldMkLst>
      </pc:sldChg>
      <pc:sldChg chg="modNotesTx">
        <pc:chgData name="Mohammed Adel" userId="77995431e6f56876" providerId="LiveId" clId="{FC457172-ED84-40AF-8D62-BEB675D32B69}" dt="2021-10-25T17:43:01.477" v="1148" actId="20577"/>
        <pc:sldMkLst>
          <pc:docMk/>
          <pc:sldMk cId="4217492745" sldId="2076137395"/>
        </pc:sldMkLst>
      </pc:sldChg>
      <pc:sldChg chg="addSp delSp modSp mod modAnim">
        <pc:chgData name="Mohammed Adel" userId="77995431e6f56876" providerId="LiveId" clId="{FC457172-ED84-40AF-8D62-BEB675D32B69}" dt="2021-10-25T17:52:13.410" v="1186"/>
        <pc:sldMkLst>
          <pc:docMk/>
          <pc:sldMk cId="2966892058" sldId="2076137405"/>
        </pc:sldMkLst>
        <pc:picChg chg="add mod">
          <ac:chgData name="Mohammed Adel" userId="77995431e6f56876" providerId="LiveId" clId="{FC457172-ED84-40AF-8D62-BEB675D32B69}" dt="2021-10-25T17:50:19.710" v="1173" actId="1076"/>
          <ac:picMkLst>
            <pc:docMk/>
            <pc:sldMk cId="2966892058" sldId="2076137405"/>
            <ac:picMk id="34" creationId="{B9D6C65B-C61D-42C4-A84B-A07A2A8E6ADD}"/>
          </ac:picMkLst>
        </pc:picChg>
        <pc:picChg chg="add mod">
          <ac:chgData name="Mohammed Adel" userId="77995431e6f56876" providerId="LiveId" clId="{FC457172-ED84-40AF-8D62-BEB675D32B69}" dt="2021-10-25T17:49:45.468" v="1170" actId="1076"/>
          <ac:picMkLst>
            <pc:docMk/>
            <pc:sldMk cId="2966892058" sldId="2076137405"/>
            <ac:picMk id="35" creationId="{F47F9B6D-B0F4-4402-9155-464BE6911590}"/>
          </ac:picMkLst>
        </pc:picChg>
        <pc:picChg chg="del">
          <ac:chgData name="Mohammed Adel" userId="77995431e6f56876" providerId="LiveId" clId="{FC457172-ED84-40AF-8D62-BEB675D32B69}" dt="2021-10-25T17:50:15.908" v="1172" actId="478"/>
          <ac:picMkLst>
            <pc:docMk/>
            <pc:sldMk cId="2966892058" sldId="2076137405"/>
            <ac:picMk id="44" creationId="{21EB3016-26AF-4CE1-88A4-5C7B79A00029}"/>
          </ac:picMkLst>
        </pc:picChg>
      </pc:sldChg>
      <pc:sldChg chg="modSp mod modNotesTx">
        <pc:chgData name="Mohammed Adel" userId="77995431e6f56876" providerId="LiveId" clId="{FC457172-ED84-40AF-8D62-BEB675D32B69}" dt="2021-10-25T17:41:34.071" v="1043" actId="20577"/>
        <pc:sldMkLst>
          <pc:docMk/>
          <pc:sldMk cId="1444546485" sldId="2076137408"/>
        </pc:sldMkLst>
        <pc:spChg chg="mod">
          <ac:chgData name="Mohammed Adel" userId="77995431e6f56876" providerId="LiveId" clId="{FC457172-ED84-40AF-8D62-BEB675D32B69}" dt="2021-10-25T17:40:31.138" v="1033" actId="20577"/>
          <ac:spMkLst>
            <pc:docMk/>
            <pc:sldMk cId="1444546485" sldId="2076137408"/>
            <ac:spMk id="7" creationId="{DBE4D716-942D-492E-9648-C46E1E4588AC}"/>
          </ac:spMkLst>
        </pc:spChg>
      </pc:sldChg>
      <pc:sldChg chg="addSp modSp mod modAnim">
        <pc:chgData name="Mohammed Adel" userId="77995431e6f56876" providerId="LiveId" clId="{FC457172-ED84-40AF-8D62-BEB675D32B69}" dt="2021-10-25T19:38:40.894" v="1190" actId="14100"/>
        <pc:sldMkLst>
          <pc:docMk/>
          <pc:sldMk cId="833405049" sldId="2076137409"/>
        </pc:sldMkLst>
        <pc:picChg chg="add mod">
          <ac:chgData name="Mohammed Adel" userId="77995431e6f56876" providerId="LiveId" clId="{FC457172-ED84-40AF-8D62-BEB675D32B69}" dt="2021-10-25T19:38:40.894" v="1190" actId="14100"/>
          <ac:picMkLst>
            <pc:docMk/>
            <pc:sldMk cId="833405049" sldId="2076137409"/>
            <ac:picMk id="2" creationId="{006B18D5-84AC-498F-B7A9-D02C7F62821E}"/>
          </ac:picMkLst>
        </pc:picChg>
      </pc:sldChg>
      <pc:sldChg chg="modNotesTx">
        <pc:chgData name="Mohammed Adel" userId="77995431e6f56876" providerId="LiveId" clId="{FC457172-ED84-40AF-8D62-BEB675D32B69}" dt="2021-10-25T17:45:19.958" v="1158" actId="20577"/>
        <pc:sldMkLst>
          <pc:docMk/>
          <pc:sldMk cId="3741779598" sldId="2076137413"/>
        </pc:sldMkLst>
      </pc:sldChg>
      <pc:sldChg chg="modNotesTx">
        <pc:chgData name="Mohammed Adel" userId="77995431e6f56876" providerId="LiveId" clId="{FC457172-ED84-40AF-8D62-BEB675D32B69}" dt="2021-10-25T17:46:22.589" v="1161" actId="20577"/>
        <pc:sldMkLst>
          <pc:docMk/>
          <pc:sldMk cId="1750120092" sldId="2076137414"/>
        </pc:sldMkLst>
      </pc:sldChg>
      <pc:sldChg chg="modNotesTx">
        <pc:chgData name="Mohammed Adel" userId="77995431e6f56876" providerId="LiveId" clId="{FC457172-ED84-40AF-8D62-BEB675D32B69}" dt="2021-10-25T17:48:00.468" v="1166" actId="20577"/>
        <pc:sldMkLst>
          <pc:docMk/>
          <pc:sldMk cId="695272895" sldId="207613741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25-Oct-21</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25-Oct-21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25-Oct-21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7900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https://docs.microsoft.com/en-us/learn/modules/azure-networking-fundamentals/azure-vpn-gateway-fundamentals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25-Oct-21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37289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https://docs.microsoft.com/en-us/learn/modules/azure-networking-fundamentals/azure-vpn-gateway-fundamentals</a:t>
            </a:r>
          </a:p>
          <a:p>
            <a:pPr marL="0" marR="0" lvl="0" indent="0" algn="l" defTabSz="932218" rtl="0" eaLnBrk="1" fontAlgn="auto" latinLnBrk="0" hangingPunct="1">
              <a:lnSpc>
                <a:spcPct val="90000"/>
              </a:lnSpc>
              <a:spcBef>
                <a:spcPts val="0"/>
              </a:spcBef>
              <a:spcAft>
                <a:spcPts val="340"/>
              </a:spcAft>
              <a:buClrTx/>
              <a:buSzTx/>
              <a:buFontTx/>
              <a:buNone/>
              <a:tabLst/>
              <a:defRPr/>
            </a:pPr>
            <a:r>
              <a:rPr lang="en-US" b="1" i="0" dirty="0">
                <a:solidFill>
                  <a:srgbClr val="171717"/>
                </a:solidFill>
                <a:effectLst/>
                <a:latin typeface="Segoe UI" panose="020B0502040204020203" pitchFamily="34" charset="0"/>
              </a:rPr>
              <a:t>Local network gateway</a:t>
            </a:r>
            <a:r>
              <a:rPr lang="en-US" b="0" i="0" dirty="0">
                <a:solidFill>
                  <a:srgbClr val="171717"/>
                </a:solidFill>
                <a:effectLst/>
                <a:latin typeface="Segoe UI" panose="020B0502040204020203" pitchFamily="34" charset="0"/>
              </a:rPr>
              <a:t>. Create a local network gateway to define the on-premises network's configuration, such as where the VPN gateway will connect and what it will connect to. This configuration includes the on-premises VPN device's public IPv4 address and the on-premises routable networks. This information is used by the VPN gateway to route packets that are destined for on-premises networks through the </a:t>
            </a:r>
            <a:r>
              <a:rPr lang="en-US" b="0" i="0" dirty="0" err="1">
                <a:solidFill>
                  <a:srgbClr val="171717"/>
                </a:solidFill>
                <a:effectLst/>
                <a:latin typeface="Segoe UI" panose="020B0502040204020203" pitchFamily="34" charset="0"/>
              </a:rPr>
              <a:t>IPSec</a:t>
            </a:r>
            <a:r>
              <a:rPr lang="en-US" b="0" i="0" dirty="0">
                <a:solidFill>
                  <a:srgbClr val="171717"/>
                </a:solidFill>
                <a:effectLst/>
                <a:latin typeface="Segoe UI" panose="020B0502040204020203" pitchFamily="34" charset="0"/>
              </a:rPr>
              <a:t> tunnel.</a:t>
            </a:r>
          </a:p>
          <a:p>
            <a:endParaRPr lang="en-US" dirty="0"/>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25-Oct-21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64070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Active/standby</a:t>
            </a:r>
          </a:p>
          <a:p>
            <a:pPr algn="l"/>
            <a:r>
              <a:rPr lang="en-US" b="0" i="0" dirty="0">
                <a:solidFill>
                  <a:srgbClr val="E6E6E6"/>
                </a:solidFill>
                <a:effectLst/>
                <a:latin typeface="Segoe UI" panose="020B0502040204020203" pitchFamily="34" charset="0"/>
              </a:rPr>
              <a:t>By default, VPN gateways are deployed as two instances in an active/standby configuration, even if you only see one VPN gateway resource in Azure.</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Active/active</a:t>
            </a:r>
          </a:p>
          <a:p>
            <a:pPr algn="l"/>
            <a:r>
              <a:rPr lang="en-US" b="0" i="0" dirty="0">
                <a:solidFill>
                  <a:srgbClr val="E6E6E6"/>
                </a:solidFill>
                <a:effectLst/>
                <a:latin typeface="Segoe UI" panose="020B0502040204020203" pitchFamily="34" charset="0"/>
              </a:rPr>
              <a:t>With the support of the BGP routing protocol, you can also deploy VPN gateways in an active/active configuration. In this configuration, you assign a unique public IP address to each instance. You then create separate tunnels from the on-premises device to each IP address.</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ExpressRoute failover</a:t>
            </a:r>
          </a:p>
          <a:p>
            <a:pPr algn="l"/>
            <a:r>
              <a:rPr lang="en-US" b="0" i="0" dirty="0">
                <a:solidFill>
                  <a:srgbClr val="E6E6E6"/>
                </a:solidFill>
                <a:effectLst/>
                <a:latin typeface="Segoe UI" panose="020B0502040204020203" pitchFamily="34" charset="0"/>
              </a:rPr>
              <a:t>Another high-availability option is to configure a VPN gateway as a secure failover path for ExpressRoute connections. ExpressRoute circuits have resiliency built in. But they aren't immune to physical problems that affect the cables delivering connectivity or outages that affect the complete ExpressRoute location. In high-availability scenarios, where there's risk associated with an outage of an ExpressRoute circuit, you can also provision a VPN gateway that uses the internet as an alternative method of connectivity. In this way, you can ensure there's always a connection to the virtual networks.</a:t>
            </a:r>
          </a:p>
          <a:p>
            <a:pPr algn="l"/>
            <a:endParaRPr lang="en-US" b="1"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Zone-redundant gateways</a:t>
            </a:r>
          </a:p>
          <a:p>
            <a:pPr algn="l"/>
            <a:r>
              <a:rPr lang="en-US" b="0" i="0" dirty="0">
                <a:solidFill>
                  <a:srgbClr val="E6E6E6"/>
                </a:solidFill>
                <a:effectLst/>
                <a:latin typeface="Segoe UI" panose="020B0502040204020203" pitchFamily="34" charset="0"/>
              </a:rPr>
              <a:t>In regions that support availability zones, VPN gateways and ExpressRoute gateways can be deployed in a zone-redundant configuration. This configuration brings resiliency, scalability, and higher availability to virtual network gateways. Deploying gateways in Azure availability zones physically and logically separates gateways within a region while protecting your on-premises network connectivity to Azure from zone-level failures. These gateways require different gateway SKUs and use Standard public IP addresses instead of Basic public IP addresses.</a:t>
            </a:r>
          </a:p>
          <a:p>
            <a:endParaRPr lang="en-US" dirty="0"/>
          </a:p>
          <a:p>
            <a:r>
              <a:rPr lang="en-US" dirty="0"/>
              <a:t>https://docs.microsoft.com/en-us/learn/modules/azure-networking-fundamentals/azure-vpn-gateway-fundamentals</a:t>
            </a:r>
          </a:p>
          <a:p>
            <a:endParaRPr lang="en-US" dirty="0"/>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25-Oct-21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77337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ExpressRoute connections don't go over the public Internet. This allows ExpressRoute connections to offer more reliability, faster speeds, consistent latencies, and higher security than typical connections over the Internet.</a:t>
            </a:r>
          </a:p>
          <a:p>
            <a:endParaRPr lang="en-US" dirty="0"/>
          </a:p>
          <a:p>
            <a:r>
              <a:rPr lang="en-US" dirty="0"/>
              <a:t>https://docs.microsoft.com/en-us/learn/modules/azure-networking-fundamentals/express-route-fundamentals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25-Oct-21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66060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b="1" i="0" dirty="0">
                <a:solidFill>
                  <a:srgbClr val="E6E6E6"/>
                </a:solidFill>
                <a:effectLst/>
                <a:latin typeface="Segoe UI" panose="020B0502040204020203" pitchFamily="34" charset="0"/>
              </a:rPr>
              <a:t>Layer 3 (L3)</a:t>
            </a:r>
            <a:r>
              <a:rPr lang="en-US" b="0" i="0" dirty="0">
                <a:solidFill>
                  <a:srgbClr val="E6E6E6"/>
                </a:solidFill>
                <a:effectLst/>
                <a:latin typeface="Segoe UI" panose="020B0502040204020203" pitchFamily="34" charset="0"/>
              </a:rPr>
              <a:t>: This layer is the Network Layer, which provides addressing and routing between nodes on a multi-node network.</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ExpressRoute uses the Border Gateway Protocol (BGP) routing protocol. BGP is used to exchange routes between on-premises networks and resources running in Azure</a:t>
            </a:r>
            <a:endParaRPr lang="en-US" dirty="0"/>
          </a:p>
          <a:p>
            <a:endParaRPr lang="en-US" dirty="0"/>
          </a:p>
          <a:p>
            <a:r>
              <a:rPr lang="en-US" dirty="0"/>
              <a:t>https://docs.microsoft.com/en-us/learn/modules/azure-networking-fundamentals/express-route-fundamentals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25-Oct-21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0428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25-Oct-21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5538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25-Oct-21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839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25-Oct-21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28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We will take a look at several of the core networking resources that are available in Azure. And learn about Azure Virtual Network, which you can configure to meet your company's needs. We’ll also learn how to use Azure VPN Gateway and Azure ExpressRoute to create secure communication tunnels between your company's different locations.</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25-Oct-21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3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define Azure virtual network and its capabilities, then we will watch a quick demo on how to create a virtual network, then we will move on to learn more about Azure VPN gateway and Azure ExpressRoute. </a:t>
            </a:r>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25-Oct-21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16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Azure virtual networks are very similar to regular networks that exist on data </a:t>
            </a:r>
            <a:r>
              <a:rPr lang="en-GB" sz="900" dirty="0" err="1"/>
              <a:t>centers</a:t>
            </a:r>
            <a:r>
              <a:rPr lang="en-GB" sz="900" dirty="0"/>
              <a:t>, and share the same function of connecting resources together.</a:t>
            </a:r>
          </a:p>
          <a:p>
            <a:r>
              <a:rPr lang="en-GB" sz="900" dirty="0"/>
              <a:t>In this picture we can see a simple view of how virtual network looks like in Azure, </a:t>
            </a:r>
          </a:p>
          <a:p>
            <a:r>
              <a:rPr lang="en-GB" sz="900" dirty="0"/>
              <a:t>virtual network address space, with one subnet taken from than space, it can have more than on subnet.</a:t>
            </a:r>
          </a:p>
          <a:p>
            <a:endParaRPr lang="en-GB" sz="900" dirty="0"/>
          </a:p>
          <a:p>
            <a:r>
              <a:rPr lang="en-GB" sz="900" dirty="0"/>
              <a:t>We should be familiar with basic networking terms such as VNET, Subnet, etc…</a:t>
            </a:r>
          </a:p>
          <a:p>
            <a:endParaRPr lang="en-GB" sz="900" dirty="0"/>
          </a:p>
          <a:p>
            <a:r>
              <a:rPr lang="en-GB" sz="900" b="1" dirty="0"/>
              <a:t>CIDR</a:t>
            </a:r>
            <a:r>
              <a:rPr lang="en-GB" sz="900" dirty="0"/>
              <a:t> (Classless Inter-Domain Routing), </a:t>
            </a:r>
            <a:r>
              <a:rPr lang="en-US" b="0" i="0" dirty="0">
                <a:solidFill>
                  <a:srgbClr val="4D5156"/>
                </a:solidFill>
                <a:effectLst/>
                <a:latin typeface="arial" panose="020B0604020202020204" pitchFamily="34" charset="0"/>
              </a:rPr>
              <a:t>method for allocating IP addresses and for IP routing</a:t>
            </a:r>
            <a:endParaRPr lang="en-GB" sz="900" dirty="0"/>
          </a:p>
          <a:p>
            <a:endParaRPr lang="en-GB" sz="900" dirty="0"/>
          </a:p>
          <a:p>
            <a:pPr marL="0" marR="0" lvl="0" indent="0" algn="l" defTabSz="932218" rtl="0" eaLnBrk="1" fontAlgn="auto" latinLnBrk="0" hangingPunct="1">
              <a:lnSpc>
                <a:spcPct val="90000"/>
              </a:lnSpc>
              <a:spcBef>
                <a:spcPts val="0"/>
              </a:spcBef>
              <a:spcAft>
                <a:spcPts val="340"/>
              </a:spcAft>
              <a:buClrTx/>
              <a:buSzTx/>
              <a:buFontTx/>
              <a:buNone/>
              <a:tabLst/>
              <a:defRPr/>
            </a:pPr>
            <a:r>
              <a:rPr lang="en-GB" sz="900" dirty="0"/>
              <a:t>https://docs.microsoft.com/en-us/learn/modules/azure-networking-fundamentals/azure-virtual-network-fundamentals</a:t>
            </a:r>
          </a:p>
          <a:p>
            <a:endParaRPr lang="en-GB" sz="900"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25-Oct-21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258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b="0" dirty="0"/>
          </a:p>
          <a:p>
            <a:pPr algn="l">
              <a:buFont typeface="Arial" panose="020B0604020202020204" pitchFamily="34" charset="0"/>
              <a:buChar char="•"/>
            </a:pPr>
            <a:r>
              <a:rPr lang="en-US" b="1" i="0" dirty="0">
                <a:solidFill>
                  <a:srgbClr val="E6E6E6"/>
                </a:solidFill>
                <a:effectLst/>
                <a:latin typeface="Segoe UI" panose="020B0502040204020203" pitchFamily="34" charset="0"/>
              </a:rPr>
              <a:t>Point-to-site virtual private networks</a:t>
            </a:r>
            <a:r>
              <a:rPr lang="en-US" b="0" i="0" dirty="0">
                <a:solidFill>
                  <a:srgbClr val="E6E6E6"/>
                </a:solidFill>
                <a:effectLst/>
                <a:latin typeface="Segoe UI" panose="020B0502040204020203" pitchFamily="34" charset="0"/>
              </a:rPr>
              <a:t> The typical approach to a virtual private network (VPN) connection is from a computer outside your organization, back into your corporate network. In this case, the client computer initiates an encrypted VPN connection to connect that computer to the Azure virtual network.</a:t>
            </a:r>
          </a:p>
          <a:p>
            <a:pPr algn="l">
              <a:buFont typeface="Arial" panose="020B0604020202020204" pitchFamily="34" charset="0"/>
              <a:buChar char="•"/>
            </a:pPr>
            <a:r>
              <a:rPr lang="en-US" b="1" i="0" dirty="0">
                <a:solidFill>
                  <a:srgbClr val="E6E6E6"/>
                </a:solidFill>
                <a:effectLst/>
                <a:latin typeface="Segoe UI" panose="020B0502040204020203" pitchFamily="34" charset="0"/>
              </a:rPr>
              <a:t>Site-to-site virtual private networks</a:t>
            </a:r>
            <a:r>
              <a:rPr lang="en-US" b="0" i="0" dirty="0">
                <a:solidFill>
                  <a:srgbClr val="E6E6E6"/>
                </a:solidFill>
                <a:effectLst/>
                <a:latin typeface="Segoe UI" panose="020B0502040204020203" pitchFamily="34" charset="0"/>
              </a:rPr>
              <a:t> A site-to-site VPN links your on-premises VPN device or gateway to the Azure VPN gateway in a virtual network. In effect, the devices in Azure can appear as being on the local network. The connection is encrypted and works over the internet.</a:t>
            </a:r>
          </a:p>
          <a:p>
            <a:pPr algn="l">
              <a:buFont typeface="Arial" panose="020B0604020202020204" pitchFamily="34" charset="0"/>
              <a:buChar char="•"/>
            </a:pPr>
            <a:r>
              <a:rPr lang="en-US" b="1" i="0" dirty="0">
                <a:solidFill>
                  <a:srgbClr val="E6E6E6"/>
                </a:solidFill>
                <a:effectLst/>
                <a:latin typeface="Segoe UI" panose="020B0502040204020203" pitchFamily="34" charset="0"/>
              </a:rPr>
              <a:t>Azure ExpressRoute</a:t>
            </a:r>
            <a:r>
              <a:rPr lang="en-US" b="0" i="0" dirty="0">
                <a:solidFill>
                  <a:srgbClr val="E6E6E6"/>
                </a:solidFill>
                <a:effectLst/>
                <a:latin typeface="Segoe UI" panose="020B0502040204020203" pitchFamily="34" charset="0"/>
              </a:rPr>
              <a:t> For environments where you need greater bandwidth and even higher levels of security, Azure ExpressRoute is the best approach. ExpressRoute provides dedicated private connectivity to Azure that doesn't travel over the internet.</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1" i="0" dirty="0">
                <a:solidFill>
                  <a:srgbClr val="E6E6E6"/>
                </a:solidFill>
                <a:effectLst/>
                <a:latin typeface="Segoe UI" panose="020B0502040204020203" pitchFamily="34" charset="0"/>
              </a:rPr>
              <a:t>Route tables</a:t>
            </a:r>
            <a:r>
              <a:rPr lang="en-US" b="0" i="0" dirty="0">
                <a:solidFill>
                  <a:srgbClr val="E6E6E6"/>
                </a:solidFill>
                <a:effectLst/>
                <a:latin typeface="Segoe UI" panose="020B0502040204020203" pitchFamily="34" charset="0"/>
              </a:rPr>
              <a:t> A route table allows you to define rules about how traffic should be directed. You can create custom route tables that control how packets are routed between subnets.</a:t>
            </a:r>
          </a:p>
          <a:p>
            <a:pPr algn="l">
              <a:buFont typeface="Arial" panose="020B0604020202020204" pitchFamily="34" charset="0"/>
              <a:buChar char="•"/>
            </a:pPr>
            <a:r>
              <a:rPr lang="en-US" b="1" i="0" dirty="0">
                <a:solidFill>
                  <a:srgbClr val="E6E6E6"/>
                </a:solidFill>
                <a:effectLst/>
                <a:latin typeface="Segoe UI" panose="020B0502040204020203" pitchFamily="34" charset="0"/>
              </a:rPr>
              <a:t>Border Gateway Protocol</a:t>
            </a:r>
            <a:r>
              <a:rPr lang="en-US" b="0" i="0" dirty="0">
                <a:solidFill>
                  <a:srgbClr val="E6E6E6"/>
                </a:solidFill>
                <a:effectLst/>
                <a:latin typeface="Segoe UI" panose="020B0502040204020203" pitchFamily="34" charset="0"/>
              </a:rPr>
              <a:t> Border Gateway Protocol (BGP) works with Azure VPN gateways or ExpressRoute to propagate on-premises BGP routes to Azure virtual networks.</a:t>
            </a:r>
          </a:p>
          <a:p>
            <a:pPr algn="l">
              <a:buFont typeface="Arial" panose="020B0604020202020204" pitchFamily="34" charset="0"/>
              <a:buNone/>
            </a:pP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1" i="0" dirty="0">
                <a:solidFill>
                  <a:srgbClr val="E6E6E6"/>
                </a:solidFill>
                <a:effectLst/>
                <a:latin typeface="Segoe UI" panose="020B0502040204020203" pitchFamily="34" charset="0"/>
              </a:rPr>
              <a:t>Network security groups</a:t>
            </a:r>
            <a:r>
              <a:rPr lang="en-US" b="0" i="0" dirty="0">
                <a:solidFill>
                  <a:srgbClr val="E6E6E6"/>
                </a:solidFill>
                <a:effectLst/>
                <a:latin typeface="Segoe UI" panose="020B0502040204020203" pitchFamily="34" charset="0"/>
              </a:rPr>
              <a:t> A network security group is an Azure resource that can contain multiple inbound and outbound security rules. You can define these rules to allow or block traffic, based on factors such as source and destination IP address, port, and protocol.</a:t>
            </a:r>
          </a:p>
          <a:p>
            <a:pPr algn="l">
              <a:buFont typeface="Arial" panose="020B0604020202020204" pitchFamily="34" charset="0"/>
              <a:buChar char="•"/>
            </a:pPr>
            <a:r>
              <a:rPr lang="en-US" b="1" i="0" dirty="0">
                <a:solidFill>
                  <a:srgbClr val="E6E6E6"/>
                </a:solidFill>
                <a:effectLst/>
                <a:latin typeface="Segoe UI" panose="020B0502040204020203" pitchFamily="34" charset="0"/>
              </a:rPr>
              <a:t>Network virtual appliances</a:t>
            </a:r>
            <a:r>
              <a:rPr lang="en-US" b="0" i="0" dirty="0">
                <a:solidFill>
                  <a:srgbClr val="E6E6E6"/>
                </a:solidFill>
                <a:effectLst/>
                <a:latin typeface="Segoe UI" panose="020B0502040204020203" pitchFamily="34" charset="0"/>
              </a:rPr>
              <a:t> A network virtual appliance is a specialized VM that can be compared to a hardened network appliance. A network virtual appliance carries out a particular network function, such as running a firewall or performing wide area network (WAN) optimization.</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endParaRPr lang="en-GB" sz="900" b="0" dirty="0"/>
          </a:p>
          <a:p>
            <a:r>
              <a:rPr lang="en-GB" sz="900" b="0" dirty="0"/>
              <a:t>https://docs.microsoft.com/en-us/learn/modules/azure-networking-fundamentals/azure-virtual-network-fundamentals</a:t>
            </a:r>
          </a:p>
          <a:p>
            <a:r>
              <a:rPr lang="en-GB" sz="900" b="1" dirty="0"/>
              <a:t>Useful tools</a:t>
            </a:r>
          </a:p>
          <a:p>
            <a:pPr marL="171450" indent="-171450">
              <a:buFont typeface="Arial" panose="020B0604020202020204" pitchFamily="34" charset="0"/>
              <a:buChar char="•"/>
            </a:pPr>
            <a:r>
              <a:rPr lang="en-GB" dirty="0"/>
              <a:t>https://www.davidc.net/sites/default/subnets/subnets.html</a:t>
            </a:r>
          </a:p>
          <a:p>
            <a:pPr marL="171450" indent="-171450">
              <a:buFont typeface="Arial" panose="020B0604020202020204" pitchFamily="34" charset="0"/>
              <a:buChar char="•"/>
            </a:pPr>
            <a:endParaRPr lang="en-GB" sz="900" dirty="0"/>
          </a:p>
          <a:p>
            <a:pPr marL="0" indent="0">
              <a:buFont typeface="Arial" panose="020B0604020202020204" pitchFamily="34" charset="0"/>
              <a:buNone/>
            </a:pPr>
            <a:r>
              <a:rPr lang="en-GB" sz="900" dirty="0"/>
              <a:t>Other Notes:</a:t>
            </a:r>
          </a:p>
          <a:p>
            <a:pPr marL="0" indent="0">
              <a:buFont typeface="Arial" panose="020B0604020202020204" pitchFamily="34" charset="0"/>
              <a:buNone/>
            </a:pPr>
            <a:r>
              <a:rPr lang="en-US" b="1" i="0" dirty="0">
                <a:solidFill>
                  <a:srgbClr val="171717"/>
                </a:solidFill>
                <a:effectLst/>
                <a:latin typeface="Segoe UI" panose="020B0502040204020203" pitchFamily="34" charset="0"/>
              </a:rPr>
              <a:t>Border Gateway Protocol (BGP)</a:t>
            </a:r>
            <a:r>
              <a:rPr lang="en-US" b="0" i="0" dirty="0">
                <a:solidFill>
                  <a:srgbClr val="171717"/>
                </a:solidFill>
                <a:effectLst/>
                <a:latin typeface="Segoe UI" panose="020B0502040204020203" pitchFamily="34" charset="0"/>
              </a:rPr>
              <a:t> works with Azure VPN gateways or ExpressRoute to propagate on-premises BGP routes to Azure virtual networks.</a:t>
            </a:r>
          </a:p>
          <a:p>
            <a:pPr marL="0" indent="0">
              <a:buFont typeface="Arial" panose="020B0604020202020204" pitchFamily="34" charset="0"/>
              <a:buNone/>
            </a:pPr>
            <a:r>
              <a:rPr lang="en-US" b="1" i="0" dirty="0">
                <a:solidFill>
                  <a:srgbClr val="171717"/>
                </a:solidFill>
                <a:effectLst/>
                <a:latin typeface="Segoe UI" panose="020B0502040204020203" pitchFamily="34" charset="0"/>
              </a:rPr>
              <a:t>Peering</a:t>
            </a:r>
            <a:r>
              <a:rPr lang="en-US" b="0" i="0" dirty="0">
                <a:solidFill>
                  <a:srgbClr val="171717"/>
                </a:solidFill>
                <a:effectLst/>
                <a:latin typeface="Segoe UI" panose="020B0502040204020203" pitchFamily="34" charset="0"/>
              </a:rPr>
              <a:t> enables resources in each virtual network to communicate with each other.</a:t>
            </a:r>
            <a:endParaRPr lang="en-GB" sz="900" dirty="0"/>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25-Oct-21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829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https://docs.microsoft.com/en-us/learn/modules/azure-networking-fundamentals/azure-virtual-network-fundamentals</a:t>
            </a:r>
          </a:p>
          <a:p>
            <a:r>
              <a:rPr lang="en-GB"/>
              <a:t>https://youtu.be/2g9gft2Zung</a:t>
            </a:r>
            <a:endParaRPr lang="en-GB" sz="900"/>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25-Oct-21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163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Before we know what is Azure VPN Gateway, let us first define the VPN term.</a:t>
            </a:r>
          </a:p>
          <a:p>
            <a:endParaRPr lang="en-GB" sz="900" dirty="0"/>
          </a:p>
          <a:p>
            <a:r>
              <a:rPr lang="en-GB" sz="900" dirty="0"/>
              <a:t>https://docs.microsoft.com/en-us/learn/modules/azure-networking-fundamentals/azure-vpn-gateway-fundamentals</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25-Oct-21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444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https://docs.microsoft.com/en-us/learn/modules/azure-networking-fundamentals/azure-vpn-gateway-fundamentals</a:t>
            </a:r>
          </a:p>
          <a:p>
            <a:r>
              <a:rPr lang="en-US" b="1" dirty="0"/>
              <a:t>VPN Types details: </a:t>
            </a:r>
            <a:r>
              <a:rPr lang="en-US" dirty="0"/>
              <a:t>https://docs.microsoft.com/en-us/azure/vpn-gateway/vpn-gateway-connect-multiple-policybased-rm-ps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25-Oct-21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0140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2"/>
            <a:ext cx="11889564" cy="916534"/>
          </a:xfrm>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9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2" y="6720227"/>
            <a:ext cx="262462" cy="253221"/>
          </a:xfrm>
          <a:prstGeom prst="rect">
            <a:avLst/>
          </a:prstGeom>
        </p:spPr>
      </p:pic>
      <p:sp>
        <p:nvSpPr>
          <p:cNvPr id="2" name="Title 1"/>
          <p:cNvSpPr>
            <a:spLocks noGrp="1"/>
          </p:cNvSpPr>
          <p:nvPr>
            <p:ph type="title"/>
          </p:nvPr>
        </p:nvSpPr>
        <p:spPr>
          <a:xfrm>
            <a:off x="274640" y="216694"/>
            <a:ext cx="11889564" cy="916534"/>
          </a:xfrm>
        </p:spPr>
        <p:txBody>
          <a:bodyPr/>
          <a:lstStyle>
            <a:lvl1pPr>
              <a:defRPr sz="4800">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Certified Trainer Network - Posts | Facebook">
            <a:extLst>
              <a:ext uri="{FF2B5EF4-FFF2-40B4-BE49-F238E27FC236}">
                <a16:creationId xmlns:a16="http://schemas.microsoft.com/office/drawing/2014/main" id="{841C2A77-3797-4B8F-858A-1D60F4088A05}"/>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22BFD74-9B53-4227-8687-34614952515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958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1" name="Rectangle 20">
            <a:extLst>
              <a:ext uri="{FF2B5EF4-FFF2-40B4-BE49-F238E27FC236}">
                <a16:creationId xmlns:a16="http://schemas.microsoft.com/office/drawing/2014/main" id="{2EA6A052-7CDB-4FD0-87E7-DCEC6F3D636D}"/>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897AF1E-AB7F-488C-856D-F1491BF9EA5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6A363C7-4B03-4C65-853F-FF20F52AEEC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631208DE-EC4F-46C6-BD4F-87FF70E5792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4" name="Picture 6">
            <a:extLst>
              <a:ext uri="{FF2B5EF4-FFF2-40B4-BE49-F238E27FC236}">
                <a16:creationId xmlns:a16="http://schemas.microsoft.com/office/drawing/2014/main" id="{170A3838-CC78-4531-891B-F8233FF1BA17}"/>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E8341077-7929-485C-8644-87F736A5023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Certified Trainer Network - Posts | Facebook">
            <a:extLst>
              <a:ext uri="{FF2B5EF4-FFF2-40B4-BE49-F238E27FC236}">
                <a16:creationId xmlns:a16="http://schemas.microsoft.com/office/drawing/2014/main" id="{BDD2EB59-5E34-4D2F-94D6-D1A1C502859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1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947812"/>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740447"/>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40447"/>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3019940"/>
            <a:ext cx="9608083" cy="438966"/>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812575"/>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812575"/>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4092067"/>
            <a:ext cx="9608083" cy="438966"/>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884702"/>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884702"/>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5164194"/>
            <a:ext cx="9608083" cy="438966"/>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956830"/>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956830"/>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39236" y="1699858"/>
            <a:ext cx="932736" cy="931545"/>
          </a:xfrm>
        </p:spPr>
        <p:txBody>
          <a:bodyPr anchor="ctr">
            <a:noAutofit/>
          </a:bodyPr>
          <a:lstStyle>
            <a:lvl1pPr marL="0" indent="0" algn="ctr">
              <a:buNone/>
              <a:defRPr sz="107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25077" y="2773649"/>
            <a:ext cx="932736" cy="931545"/>
          </a:xfrm>
        </p:spPr>
        <p:txBody>
          <a:bodyPr anchor="ctr">
            <a:noAutofit/>
          </a:bodyPr>
          <a:lstStyle>
            <a:lvl1pPr marL="0" indent="0" algn="ctr">
              <a:buNone/>
              <a:defRPr sz="107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25077" y="3845776"/>
            <a:ext cx="932736" cy="931545"/>
          </a:xfrm>
        </p:spPr>
        <p:txBody>
          <a:bodyPr anchor="ctr">
            <a:noAutofit/>
          </a:bodyPr>
          <a:lstStyle>
            <a:lvl1pPr marL="0" indent="0" algn="ctr">
              <a:buNone/>
              <a:defRPr sz="107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39236" y="4917904"/>
            <a:ext cx="932736" cy="931545"/>
          </a:xfrm>
        </p:spPr>
        <p:txBody>
          <a:bodyPr anchor="ctr">
            <a:noAutofit/>
          </a:bodyPr>
          <a:lstStyle>
            <a:lvl1pPr marL="0" indent="0" algn="ctr">
              <a:buNone/>
              <a:defRPr sz="1070"/>
            </a:lvl1pPr>
          </a:lstStyle>
          <a:p>
            <a:pPr lvl="0"/>
            <a:r>
              <a:rPr lang="en-US"/>
              <a:t>content</a:t>
            </a:r>
          </a:p>
        </p:txBody>
      </p:sp>
      <p:sp>
        <p:nvSpPr>
          <p:cNvPr id="25" name="Rectangle 24">
            <a:extLst>
              <a:ext uri="{FF2B5EF4-FFF2-40B4-BE49-F238E27FC236}">
                <a16:creationId xmlns:a16="http://schemas.microsoft.com/office/drawing/2014/main" id="{349D0DEB-4DA8-49CB-A80F-8119446ED605}"/>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FAA41D6-720E-4331-9E26-5A8C56299868}"/>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80E1411C-1E05-4FCE-AE1D-F6A93C77F98A}"/>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CFE123E3-446C-49EA-BE56-C3449AC07043}"/>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1747E7FE-CB38-46F7-A098-3EE7160A31B8}"/>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AE11C40F-1695-43D9-8116-13CF8501089D}"/>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icrosoft Certified Trainer Network - Posts | Facebook">
            <a:extLst>
              <a:ext uri="{FF2B5EF4-FFF2-40B4-BE49-F238E27FC236}">
                <a16:creationId xmlns:a16="http://schemas.microsoft.com/office/drawing/2014/main" id="{A856E304-AF3B-4FAE-B0D7-7C5E8608C0E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8" name="Rectangle 27">
            <a:extLst>
              <a:ext uri="{FF2B5EF4-FFF2-40B4-BE49-F238E27FC236}">
                <a16:creationId xmlns:a16="http://schemas.microsoft.com/office/drawing/2014/main" id="{A366EB11-826C-4796-BF6E-27062E186BCE}"/>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149FD86-BD44-449C-BD67-644874F93FC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DF884E7-23FE-435A-B563-313157C5DA0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13001EED-61CE-4768-9BBE-CEC9B613F128}"/>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A225F0C7-86C7-4671-B14C-46293623FC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DF9F9DAF-5D9C-4BAD-8B0A-9AB7B4CA6714}"/>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icrosoft Certified Trainer Network - Posts | Facebook">
            <a:extLst>
              <a:ext uri="{FF2B5EF4-FFF2-40B4-BE49-F238E27FC236}">
                <a16:creationId xmlns:a16="http://schemas.microsoft.com/office/drawing/2014/main" id="{CC76D096-2856-43EF-9030-9B783DEC99F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77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33882"/>
            <a:ext cx="1278510" cy="27382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436475" cy="6986588"/>
          </a:xfrm>
          <a:prstGeom prst="rect">
            <a:avLst/>
          </a:prstGeom>
        </p:spPr>
      </p:pic>
    </p:spTree>
    <p:extLst>
      <p:ext uri="{BB962C8B-B14F-4D97-AF65-F5344CB8AC3E}">
        <p14:creationId xmlns:p14="http://schemas.microsoft.com/office/powerpoint/2010/main" val="160969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67528C69-8456-4A36-B639-4631F44356AF}"/>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02CD2EE-8476-4461-B918-56259C95D1E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45179D-BC0B-419A-A463-32280C2CFA0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323CE244-31BD-42C0-B6E1-3DD279C55EE2}"/>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6" name="Picture 6">
            <a:extLst>
              <a:ext uri="{FF2B5EF4-FFF2-40B4-BE49-F238E27FC236}">
                <a16:creationId xmlns:a16="http://schemas.microsoft.com/office/drawing/2014/main" id="{DCE0DE6B-D16B-4782-9E97-1C4B69609450}"/>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E2FD2691-12AE-4593-9717-960B21F3C51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Certified Trainer Network - Posts | Facebook">
            <a:extLst>
              <a:ext uri="{FF2B5EF4-FFF2-40B4-BE49-F238E27FC236}">
                <a16:creationId xmlns:a16="http://schemas.microsoft.com/office/drawing/2014/main" id="{06229B73-EB6E-49D8-B77B-93649842E6B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4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41CA4B-C816-4DD0-A8AA-9D2D5D9621A1}"/>
              </a:ext>
            </a:extLst>
          </p:cNvPr>
          <p:cNvSpPr/>
          <p:nvPr userDrawn="1"/>
        </p:nvSpPr>
        <p:spPr bwMode="auto">
          <a:xfrm>
            <a:off x="0" y="0"/>
            <a:ext cx="12436475" cy="1131094"/>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3369158-30AC-4AB9-B430-214083A5F073}"/>
              </a:ext>
            </a:extLst>
          </p:cNvPr>
          <p:cNvSpPr/>
          <p:nvPr userDrawn="1"/>
        </p:nvSpPr>
        <p:spPr bwMode="auto">
          <a:xfrm>
            <a:off x="0" y="6691648"/>
            <a:ext cx="12436475" cy="294940"/>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37374E8-0569-49EE-A6A3-FEBF84DA2C19}"/>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E0A8B10-8998-444C-9BC5-83EE1FF20732}"/>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2E30E18D-4B05-4347-9A34-FD32D45A9B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89ECDFA4-1FAC-4EB1-AE3D-62CD6FBEE2A3}"/>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A1A90C7E-E0DC-4D84-BF71-8E5AC77E13A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icrosoft Certified Trainer Network - Posts | Facebook">
            <a:extLst>
              <a:ext uri="{FF2B5EF4-FFF2-40B4-BE49-F238E27FC236}">
                <a16:creationId xmlns:a16="http://schemas.microsoft.com/office/drawing/2014/main" id="{1F539873-BA7C-4876-9956-A588A8E238E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2325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4.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8240" r:id="rId1"/>
    <p:sldLayoutId id="2147489457" r:id="rId2"/>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109761277"/>
      </p:ext>
    </p:extLst>
  </p:cSld>
  <p:clrMap bg1="dk1" tx1="lt1" bg2="dk2" tx2="lt2" accent1="accent1" accent2="accent2" accent3="accent3" accent4="accent4" accent5="accent5" accent6="accent6" hlink="hlink" folHlink="folHlink"/>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6813"/>
            <a:ext cx="11533187" cy="82907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1638"/>
            <a:ext cx="11533187" cy="236719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5869" y="2894589"/>
            <a:ext cx="6971583" cy="1188133"/>
          </a:xfrm>
          <a:prstGeom prst="rect">
            <a:avLst/>
          </a:prstGeom>
        </p:spPr>
      </p:pic>
    </p:spTree>
    <p:extLst>
      <p:ext uri="{BB962C8B-B14F-4D97-AF65-F5344CB8AC3E}">
        <p14:creationId xmlns:p14="http://schemas.microsoft.com/office/powerpoint/2010/main" val="2262754168"/>
      </p:ext>
    </p:extLst>
  </p:cSld>
  <p:clrMap bg1="lt1" tx1="dk1" bg2="lt2" tx2="dk2" accent1="accent1" accent2="accent2" accent3="accent3" accent4="accent4" accent5="accent5" accent6="accent6" hlink="hlink" folHlink="folHlink"/>
  <p:transition>
    <p:fade/>
  </p:transition>
  <p:hf sldNum="0" hdr="0" dt="0"/>
  <p:txStyles>
    <p:titleStyle>
      <a:lvl1pPr algn="l" defTabSz="931716" rtl="0" eaLnBrk="1" latinLnBrk="0" hangingPunct="1">
        <a:lnSpc>
          <a:spcPct val="100000"/>
        </a:lnSpc>
        <a:spcBef>
          <a:spcPct val="0"/>
        </a:spcBef>
        <a:buNone/>
        <a:defRPr lang="en-US" sz="2797"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2397" kern="1200" spc="-50" baseline="0">
          <a:solidFill>
            <a:schemeClr val="tx1"/>
          </a:solidFill>
          <a:latin typeface="+mj-lt"/>
          <a:ea typeface="+mn-ea"/>
          <a:cs typeface="+mn-cs"/>
        </a:defRPr>
      </a:lvl1pPr>
      <a:lvl2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998" kern="1200" spc="0" baseline="0">
          <a:solidFill>
            <a:schemeClr val="tx1"/>
          </a:solidFill>
          <a:latin typeface="+mn-lt"/>
          <a:ea typeface="+mn-ea"/>
          <a:cs typeface="+mn-cs"/>
        </a:defRPr>
      </a:lvl2pPr>
      <a:lvl3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2"/>
          </a:solidFill>
          <a:latin typeface="+mj-lt"/>
          <a:ea typeface="+mn-ea"/>
          <a:cs typeface="+mn-cs"/>
        </a:defRPr>
      </a:lvl3pPr>
      <a:lvl4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1"/>
          </a:solidFill>
          <a:latin typeface="+mn-lt"/>
          <a:ea typeface="+mn-ea"/>
          <a:cs typeface="+mn-cs"/>
        </a:defRPr>
      </a:lvl4pPr>
      <a:lvl5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29289" indent="0" algn="l" defTabSz="931716" rtl="0" eaLnBrk="1" latinLnBrk="0" hangingPunct="1">
        <a:spcBef>
          <a:spcPct val="20000"/>
        </a:spcBef>
        <a:buFont typeface="Arial" pitchFamily="34" charset="0"/>
        <a:buNone/>
        <a:defRPr sz="1998" kern="1200">
          <a:solidFill>
            <a:schemeClr val="tx1"/>
          </a:solidFill>
          <a:latin typeface="+mn-lt"/>
          <a:ea typeface="+mn-ea"/>
          <a:cs typeface="+mn-cs"/>
        </a:defRPr>
      </a:lvl6pPr>
      <a:lvl7pPr marL="0" indent="0" algn="l" defTabSz="931716"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3"/>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07427" cy="369332"/>
          </a:xfrm>
          <a:prstGeom prst="rect">
            <a:avLst/>
          </a:prstGeom>
        </p:spPr>
        <p:txBody>
          <a:bodyPr wrap="none">
            <a:spAutoFit/>
          </a:bodyPr>
          <a:lstStyle/>
          <a:p>
            <a:r>
              <a:rPr lang="en-US" sz="1800" dirty="0">
                <a:solidFill>
                  <a:srgbClr val="2C3E50"/>
                </a:solidFill>
                <a:latin typeface="Gotham Black" panose="02000604040000020004" pitchFamily="50" charset="0"/>
              </a:rPr>
              <a:t>mohamedradwan.com</a:t>
            </a:r>
            <a:endParaRPr lang="en-GB" dirty="0"/>
          </a:p>
        </p:txBody>
      </p:sp>
    </p:spTree>
    <p:extLst>
      <p:ext uri="{BB962C8B-B14F-4D97-AF65-F5344CB8AC3E}">
        <p14:creationId xmlns:p14="http://schemas.microsoft.com/office/powerpoint/2010/main" val="545301422"/>
      </p:ext>
    </p:extLst>
  </p:cSld>
  <p:clrMap bg1="lt1" tx1="dk1" bg2="lt2" tx2="dk2" accent1="accent1" accent2="accent2" accent3="accent3" accent4="accent4" accent5="accent5" accent6="accent6" hlink="hlink" folHlink="folHlink"/>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1708436925"/>
      </p:ext>
    </p:extLst>
  </p:cSld>
  <p:clrMap bg1="lt1" tx1="dk1" bg2="lt2" tx2="dk2" accent1="accent1" accent2="accent2" accent3="accent3" accent4="accent4" accent5="accent5" accent6="accent6" hlink="hlink" folHlink="folHlink"/>
  <p:sldLayoutIdLst>
    <p:sldLayoutId id="2147489138"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72664127"/>
      </p:ext>
    </p:extLst>
  </p:cSld>
  <p:clrMap bg1="lt1" tx1="dk1" bg2="lt2" tx2="dk2" accent1="accent1" accent2="accent2" accent3="accent3" accent4="accent4" accent5="accent5" accent6="accent6" hlink="hlink" folHlink="folHlink"/>
  <p:sldLayoutIdLst>
    <p:sldLayoutId id="2147489173"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639491704"/>
      </p:ext>
    </p:extLst>
  </p:cSld>
  <p:clrMap bg1="lt1" tx1="dk1" bg2="lt2" tx2="dk2" accent1="accent1" accent2="accent2" accent3="accent3" accent4="accent4" accent5="accent5" accent6="accent6" hlink="hlink" folHlink="folHlink"/>
  <p:sldLayoutIdLst>
    <p:sldLayoutId id="2147489206"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1"/>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4"/>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53696" cy="375931"/>
          </a:xfrm>
          <a:prstGeom prst="rect">
            <a:avLst/>
          </a:prstGeom>
        </p:spPr>
        <p:txBody>
          <a:bodyPr wrap="none">
            <a:spAutoFit/>
          </a:bodyPr>
          <a:lstStyle/>
          <a:p>
            <a:pPr defTabSz="931033"/>
            <a:r>
              <a:rPr lang="en-US" sz="1798" dirty="0">
                <a:solidFill>
                  <a:srgbClr val="2C3E50"/>
                </a:solidFill>
                <a:latin typeface="Gotham Black" panose="02000604040000020004" pitchFamily="50" charset="0"/>
              </a:rPr>
              <a:t>mohamedradwan.com</a:t>
            </a:r>
            <a:endParaRPr lang="en-GB" sz="1798" dirty="0">
              <a:solidFill>
                <a:srgbClr val="000000"/>
              </a:solidFill>
            </a:endParaRPr>
          </a:p>
        </p:txBody>
      </p:sp>
    </p:spTree>
    <p:extLst>
      <p:ext uri="{BB962C8B-B14F-4D97-AF65-F5344CB8AC3E}">
        <p14:creationId xmlns:p14="http://schemas.microsoft.com/office/powerpoint/2010/main" val="3567394252"/>
      </p:ext>
    </p:extLst>
  </p:cSld>
  <p:clrMap bg1="lt1" tx1="dk1" bg2="lt2" tx2="dk2" accent1="accent1" accent2="accent2" accent3="accent3" accent4="accent4" accent5="accent5" accent6="accent6" hlink="hlink" folHlink="folHlink"/>
  <p:transition>
    <p:fade/>
  </p:transition>
  <p:hf sldNum="0" hdr="0" ftr="0" dt="0"/>
  <p:txStyles>
    <p:titleStyle>
      <a:lvl1pPr algn="l" defTabSz="949071" rtl="0" eaLnBrk="1" latinLnBrk="0" hangingPunct="1">
        <a:lnSpc>
          <a:spcPct val="100000"/>
        </a:lnSpc>
        <a:spcBef>
          <a:spcPct val="0"/>
        </a:spcBef>
        <a:buNone/>
        <a:defRPr lang="en-US" sz="3664" b="0" kern="1200" cap="none" spc="-51" baseline="0" dirty="0" smtClean="0">
          <a:ln w="3175">
            <a:noFill/>
          </a:ln>
          <a:solidFill>
            <a:schemeClr val="tx1"/>
          </a:solidFill>
          <a:effectLst/>
          <a:latin typeface="+mj-lt"/>
          <a:ea typeface="+mn-ea"/>
          <a:cs typeface="Segoe UI" pitchFamily="34" charset="0"/>
        </a:defRPr>
      </a:lvl1pPr>
    </p:titleStyle>
    <p:bodyStyle>
      <a:lvl1pPr marL="232602"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203"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6" kern="1200" spc="0" baseline="0">
          <a:gradFill>
            <a:gsLst>
              <a:gs pos="1250">
                <a:schemeClr val="tx1"/>
              </a:gs>
              <a:gs pos="100000">
                <a:schemeClr val="tx1"/>
              </a:gs>
            </a:gsLst>
            <a:lin ang="5400000" scaled="0"/>
          </a:gradFill>
          <a:latin typeface="+mn-lt"/>
          <a:ea typeface="+mn-ea"/>
          <a:cs typeface="+mn-cs"/>
        </a:defRPr>
      </a:lvl2pPr>
      <a:lvl3pPr marL="668730" marR="0" indent="-203526"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8" kern="1200" spc="0" baseline="0">
          <a:gradFill>
            <a:gsLst>
              <a:gs pos="1250">
                <a:schemeClr val="tx1"/>
              </a:gs>
              <a:gs pos="100000">
                <a:schemeClr val="tx1"/>
              </a:gs>
            </a:gsLst>
            <a:lin ang="5400000" scaled="0"/>
          </a:gradFill>
          <a:latin typeface="+mn-lt"/>
          <a:ea typeface="+mn-ea"/>
          <a:cs typeface="+mn-cs"/>
        </a:defRPr>
      </a:lvl3pPr>
      <a:lvl4pPr marL="857720" marR="0" indent="-184143"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4pPr>
      <a:lvl5pPr marL="1041863" marR="0" indent="-17122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5pPr>
      <a:lvl6pPr marL="260994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6pPr>
      <a:lvl7pPr marL="3084479"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7pPr>
      <a:lvl8pPr marL="355901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8pPr>
      <a:lvl9pPr marL="4033550"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9pPr>
    </p:bodyStyle>
    <p:otherStyle>
      <a:defPPr>
        <a:defRPr lang="en-US"/>
      </a:defPPr>
      <a:lvl1pPr marL="0" algn="l" defTabSz="949071" rtl="0" eaLnBrk="1" latinLnBrk="0" hangingPunct="1">
        <a:defRPr sz="1832" kern="1200">
          <a:solidFill>
            <a:schemeClr val="tx1"/>
          </a:solidFill>
          <a:latin typeface="+mn-lt"/>
          <a:ea typeface="+mn-ea"/>
          <a:cs typeface="+mn-cs"/>
        </a:defRPr>
      </a:lvl1pPr>
      <a:lvl2pPr marL="474536" algn="l" defTabSz="949071" rtl="0" eaLnBrk="1" latinLnBrk="0" hangingPunct="1">
        <a:defRPr sz="1832" kern="1200">
          <a:solidFill>
            <a:schemeClr val="tx1"/>
          </a:solidFill>
          <a:latin typeface="+mn-lt"/>
          <a:ea typeface="+mn-ea"/>
          <a:cs typeface="+mn-cs"/>
        </a:defRPr>
      </a:lvl2pPr>
      <a:lvl3pPr marL="949071" algn="l" defTabSz="949071" rtl="0" eaLnBrk="1" latinLnBrk="0" hangingPunct="1">
        <a:defRPr sz="1832" kern="1200">
          <a:solidFill>
            <a:schemeClr val="tx1"/>
          </a:solidFill>
          <a:latin typeface="+mn-lt"/>
          <a:ea typeface="+mn-ea"/>
          <a:cs typeface="+mn-cs"/>
        </a:defRPr>
      </a:lvl3pPr>
      <a:lvl4pPr marL="1423605" algn="l" defTabSz="949071" rtl="0" eaLnBrk="1" latinLnBrk="0" hangingPunct="1">
        <a:defRPr sz="1832" kern="1200">
          <a:solidFill>
            <a:schemeClr val="tx1"/>
          </a:solidFill>
          <a:latin typeface="+mn-lt"/>
          <a:ea typeface="+mn-ea"/>
          <a:cs typeface="+mn-cs"/>
        </a:defRPr>
      </a:lvl4pPr>
      <a:lvl5pPr marL="1898141" algn="l" defTabSz="949071" rtl="0" eaLnBrk="1" latinLnBrk="0" hangingPunct="1">
        <a:defRPr sz="1832" kern="1200">
          <a:solidFill>
            <a:schemeClr val="tx1"/>
          </a:solidFill>
          <a:latin typeface="+mn-lt"/>
          <a:ea typeface="+mn-ea"/>
          <a:cs typeface="+mn-cs"/>
        </a:defRPr>
      </a:lvl5pPr>
      <a:lvl6pPr marL="2372677" algn="l" defTabSz="949071" rtl="0" eaLnBrk="1" latinLnBrk="0" hangingPunct="1">
        <a:defRPr sz="1832" kern="1200">
          <a:solidFill>
            <a:schemeClr val="tx1"/>
          </a:solidFill>
          <a:latin typeface="+mn-lt"/>
          <a:ea typeface="+mn-ea"/>
          <a:cs typeface="+mn-cs"/>
        </a:defRPr>
      </a:lvl6pPr>
      <a:lvl7pPr marL="2847212" algn="l" defTabSz="949071" rtl="0" eaLnBrk="1" latinLnBrk="0" hangingPunct="1">
        <a:defRPr sz="1832" kern="1200">
          <a:solidFill>
            <a:schemeClr val="tx1"/>
          </a:solidFill>
          <a:latin typeface="+mn-lt"/>
          <a:ea typeface="+mn-ea"/>
          <a:cs typeface="+mn-cs"/>
        </a:defRPr>
      </a:lvl7pPr>
      <a:lvl8pPr marL="3321745" algn="l" defTabSz="949071" rtl="0" eaLnBrk="1" latinLnBrk="0" hangingPunct="1">
        <a:defRPr sz="1832" kern="1200">
          <a:solidFill>
            <a:schemeClr val="tx1"/>
          </a:solidFill>
          <a:latin typeface="+mn-lt"/>
          <a:ea typeface="+mn-ea"/>
          <a:cs typeface="+mn-cs"/>
        </a:defRPr>
      </a:lvl8pPr>
      <a:lvl9pPr marL="3796282" algn="l" defTabSz="949071" rtl="0" eaLnBrk="1" latinLnBrk="0" hangingPunct="1">
        <a:defRPr sz="183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86"/>
            <a:ext cx="955641" cy="5768808"/>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0 G:120 B:215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267" fontAlgn="base">
                    <a:lnSpc>
                      <a:spcPct val="100000"/>
                    </a:lnSpc>
                    <a:spcBef>
                      <a:spcPct val="0"/>
                    </a:spcBef>
                    <a:spcAft>
                      <a:spcPct val="0"/>
                    </a:spcAft>
                  </a:pPr>
                  <a:r>
                    <a:rPr lang="en-US" sz="499" dirty="0">
                      <a:gradFill>
                        <a:gsLst>
                          <a:gs pos="92035">
                            <a:srgbClr val="505050"/>
                          </a:gs>
                          <a:gs pos="27000">
                            <a:srgbClr val="505050"/>
                          </a:gs>
                        </a:gsLst>
                        <a:lin ang="5400000" scaled="0"/>
                      </a:gradFill>
                      <a:ea typeface="Segoe UI" pitchFamily="34" charset="0"/>
                      <a:cs typeface="Segoe UI" pitchFamily="34" charset="0"/>
                    </a:rPr>
                    <a:t>R:</a:t>
                  </a:r>
                  <a:r>
                    <a:rPr lang="en-US" sz="499"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9"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1267" fontAlgn="base">
                    <a:lnSpc>
                      <a:spcPct val="100000"/>
                    </a:lnSpc>
                    <a:spcBef>
                      <a:spcPct val="0"/>
                    </a:spcBef>
                    <a:spcAft>
                      <a:spcPct val="0"/>
                    </a:spcAft>
                  </a:pPr>
                  <a:r>
                    <a:rPr lang="en-US" sz="499">
                      <a:gradFill>
                        <a:gsLst>
                          <a:gs pos="0">
                            <a:srgbClr val="FFFFFF"/>
                          </a:gs>
                          <a:gs pos="100000">
                            <a:srgbClr val="FFFFFF"/>
                          </a:gs>
                        </a:gsLst>
                        <a:lin ang="5400000" scaled="0"/>
                      </a:gradFill>
                      <a:ea typeface="Segoe UI" pitchFamily="34" charset="0"/>
                      <a:cs typeface="Segoe UI" pitchFamily="34" charset="0"/>
                    </a:rPr>
                    <a:t>R:92</a:t>
                  </a:r>
                  <a:r>
                    <a:rPr lang="en-US" sz="499" baseline="0">
                      <a:gradFill>
                        <a:gsLst>
                          <a:gs pos="0">
                            <a:srgbClr val="FFFFFF"/>
                          </a:gs>
                          <a:gs pos="100000">
                            <a:srgbClr val="FFFFFF"/>
                          </a:gs>
                        </a:gsLst>
                        <a:lin ang="5400000" scaled="0"/>
                      </a:gradFill>
                      <a:ea typeface="Segoe UI" pitchFamily="34" charset="0"/>
                      <a:cs typeface="Segoe UI" pitchFamily="34" charset="0"/>
                    </a:rPr>
                    <a:t> G:45 B:145</a:t>
                  </a:r>
                  <a:endParaRPr lang="en-US" sz="499">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80 G:80 B:80</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115 G:115 B:115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solidFill>
                        <a:srgbClr val="000000"/>
                      </a:solidFill>
                      <a:latin typeface="+mn-lt"/>
                      <a:ea typeface="Segoe UI" pitchFamily="34" charset="0"/>
                      <a:cs typeface="Segoe UI" pitchFamily="34" charset="0"/>
                    </a:rPr>
                    <a:t>Yellow</a:t>
                  </a:r>
                </a:p>
                <a:p>
                  <a:pPr marL="0" algn="l" defTabSz="931267" rtl="0" eaLnBrk="1" fontAlgn="base" latinLnBrk="0" hangingPunct="1">
                    <a:lnSpc>
                      <a:spcPct val="100000"/>
                    </a:lnSpc>
                    <a:spcBef>
                      <a:spcPct val="0"/>
                    </a:spcBef>
                    <a:spcAft>
                      <a:spcPct val="0"/>
                    </a:spcAft>
                  </a:pPr>
                  <a:r>
                    <a:rPr lang="en-US" sz="499"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267" fontAlgn="base">
                    <a:lnSpc>
                      <a:spcPct val="100000"/>
                    </a:lnSpc>
                    <a:spcBef>
                      <a:spcPct val="0"/>
                    </a:spcBef>
                    <a:spcAft>
                      <a:spcPct val="0"/>
                    </a:spcAft>
                  </a:pPr>
                  <a:r>
                    <a:rPr lang="en-US" sz="499" dirty="0">
                      <a:gradFill>
                        <a:gsLst>
                          <a:gs pos="2092">
                            <a:srgbClr val="F8F8F8"/>
                          </a:gs>
                          <a:gs pos="10042">
                            <a:srgbClr val="F8F8F8"/>
                          </a:gs>
                        </a:gsLst>
                        <a:lin ang="5400000" scaled="0"/>
                      </a:gradFill>
                      <a:ea typeface="Segoe UI" pitchFamily="34" charset="0"/>
                      <a:cs typeface="Segoe UI" pitchFamily="34" charset="0"/>
                    </a:rPr>
                    <a:t>R:</a:t>
                  </a:r>
                  <a:r>
                    <a:rPr lang="en-US" sz="499"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R:0</a:t>
                  </a:r>
                  <a:r>
                    <a:rPr lang="en-US" sz="499" baseline="0">
                      <a:gradFill>
                        <a:gsLst>
                          <a:gs pos="2092">
                            <a:srgbClr val="F8F8F8"/>
                          </a:gs>
                          <a:gs pos="10042">
                            <a:srgbClr val="F8F8F8"/>
                          </a:gs>
                        </a:gsLst>
                        <a:lin ang="5400000" scaled="0"/>
                      </a:gradFill>
                      <a:ea typeface="Segoe UI" pitchFamily="34" charset="0"/>
                      <a:cs typeface="Segoe UI" pitchFamily="34" charset="0"/>
                    </a:rPr>
                    <a:t> G:130 B:114</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Secondary colors (use only when</a:t>
                </a:r>
                <a:r>
                  <a:rPr lang="en-US" sz="999" baseline="0">
                    <a:gradFill>
                      <a:gsLst>
                        <a:gs pos="2917">
                          <a:schemeClr val="tx1"/>
                        </a:gs>
                        <a:gs pos="30000">
                          <a:schemeClr val="tx1"/>
                        </a:gs>
                      </a:gsLst>
                      <a:lin ang="5400000" scaled="0"/>
                    </a:gradFill>
                  </a:rPr>
                  <a:t> necessary)</a:t>
                </a:r>
                <a:endParaRPr lang="en-US" sz="999">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6019350"/>
      </p:ext>
    </p:extLst>
  </p:cSld>
  <p:clrMap bg1="lt1" tx1="dk1" bg2="lt2" tx2="dk2" accent1="accent1" accent2="accent2" accent3="accent3" accent4="accent4" accent5="accent5" accent6="accent6" hlink="hlink" folHlink="folHlink"/>
  <p:sldLayoutIdLst>
    <p:sldLayoutId id="2147489481" r:id="rId1"/>
  </p:sldLayoutIdLst>
  <p:transition>
    <p:fade/>
  </p:transition>
  <p:txStyles>
    <p:titleStyle>
      <a:lvl1pPr algn="l" defTabSz="931537" rtl="0" eaLnBrk="1" latinLnBrk="0" hangingPunct="1">
        <a:lnSpc>
          <a:spcPct val="90000"/>
        </a:lnSpc>
        <a:spcBef>
          <a:spcPct val="0"/>
        </a:spcBef>
        <a:buNone/>
        <a:defRPr lang="en-US" sz="479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57" marR="0" indent="-342457" algn="l" defTabSz="93153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46" marR="0" indent="-240988" algn="l" defTabSz="93153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2884435974"/>
      </p:ext>
    </p:extLst>
  </p:cSld>
  <p:clrMap bg1="dk1" tx1="lt1" bg2="dk2" tx2="lt2" accent1="accent1" accent2="accent2" accent3="accent3" accent4="accent4" accent5="accent5" accent6="accent6" hlink="hlink" folHlink="folHlink"/>
  <p:sldLayoutIdLst>
    <p:sldLayoutId id="2147489718" r:id="rId1"/>
    <p:sldLayoutId id="2147489818" r:id="rId2"/>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5E1-FCCC-425D-93BD-AE3A6DF844CF}"/>
              </a:ext>
            </a:extLst>
          </p:cNvPr>
          <p:cNvSpPr>
            <a:spLocks noGrp="1"/>
          </p:cNvSpPr>
          <p:nvPr>
            <p:ph type="title"/>
          </p:nvPr>
        </p:nvSpPr>
        <p:spPr>
          <a:xfrm>
            <a:off x="274640" y="140494"/>
            <a:ext cx="11889564" cy="916534"/>
          </a:xfrm>
        </p:spPr>
        <p:txBody>
          <a:bodyPr/>
          <a:lstStyle/>
          <a:p>
            <a:r>
              <a:rPr lang="en-GB" dirty="0"/>
              <a:t>Module 1: </a:t>
            </a:r>
          </a:p>
        </p:txBody>
      </p:sp>
      <p:sp>
        <p:nvSpPr>
          <p:cNvPr id="4" name="Rectangle 3">
            <a:extLst>
              <a:ext uri="{FF2B5EF4-FFF2-40B4-BE49-F238E27FC236}">
                <a16:creationId xmlns:a16="http://schemas.microsoft.com/office/drawing/2014/main" id="{109137B3-9B9C-44EB-932F-9293072877D8}"/>
              </a:ext>
            </a:extLst>
          </p:cNvPr>
          <p:cNvSpPr/>
          <p:nvPr/>
        </p:nvSpPr>
        <p:spPr>
          <a:xfrm>
            <a:off x="150034" y="2502694"/>
            <a:ext cx="12164203" cy="2121222"/>
          </a:xfrm>
          <a:prstGeom prst="rect">
            <a:avLst/>
          </a:prstGeom>
        </p:spPr>
        <p:txBody>
          <a:bodyPr wrap="square">
            <a:spAutoFit/>
          </a:bodyPr>
          <a:lstStyle/>
          <a:p>
            <a:pPr lvl="0" defTabSz="931033">
              <a:defRPr/>
            </a:pPr>
            <a:r>
              <a:rPr lang="en-GB" sz="6592" dirty="0">
                <a:solidFill>
                  <a:srgbClr val="3C3C3C"/>
                </a:solidFill>
              </a:rPr>
              <a:t>Introduction to Azure Concepts and Core Azure Services</a:t>
            </a:r>
          </a:p>
        </p:txBody>
      </p:sp>
    </p:spTree>
    <p:extLst>
      <p:ext uri="{BB962C8B-B14F-4D97-AF65-F5344CB8AC3E}">
        <p14:creationId xmlns:p14="http://schemas.microsoft.com/office/powerpoint/2010/main" val="42220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816894"/>
            <a:ext cx="11889564" cy="4118050"/>
          </a:xfrm>
        </p:spPr>
        <p:txBody>
          <a:bodyPr/>
          <a:lstStyle/>
          <a:p>
            <a:pPr marL="342900" indent="-342900">
              <a:lnSpc>
                <a:spcPct val="100000"/>
              </a:lnSpc>
              <a:buFont typeface="Arial" panose="020B0604020202020204" pitchFamily="34" charset="0"/>
              <a:buChar char="•"/>
            </a:pPr>
            <a:r>
              <a:rPr lang="en-US" sz="2000" dirty="0">
                <a:latin typeface="+mn-lt"/>
              </a:rPr>
              <a:t>Only one VPN Gateway can exist in a VNET, but it can be used to connect multiple locations (other VNETs / On-premises).</a:t>
            </a:r>
          </a:p>
          <a:p>
            <a:pPr marL="342900" indent="-342900">
              <a:lnSpc>
                <a:spcPct val="100000"/>
              </a:lnSpc>
              <a:buFont typeface="Arial" panose="020B0604020202020204" pitchFamily="34" charset="0"/>
              <a:buChar char="•"/>
            </a:pPr>
            <a:r>
              <a:rPr lang="en-US" sz="2000" dirty="0">
                <a:latin typeface="+mn-lt"/>
              </a:rPr>
              <a:t>VPN type: either policy-based or route-based</a:t>
            </a:r>
          </a:p>
          <a:p>
            <a:pPr marL="342900" indent="-342900">
              <a:lnSpc>
                <a:spcPct val="100000"/>
              </a:lnSpc>
              <a:buFont typeface="Arial" panose="020B0604020202020204" pitchFamily="34" charset="0"/>
              <a:buChar char="•"/>
            </a:pPr>
            <a:r>
              <a:rPr lang="en-US" sz="2000" dirty="0">
                <a:latin typeface="+mn-lt"/>
              </a:rPr>
              <a:t>Both types rely on Internet Key Exchange (IKE) and Internet Protocol Security (</a:t>
            </a:r>
            <a:r>
              <a:rPr lang="en-US" sz="2000" dirty="0" err="1">
                <a:latin typeface="+mn-lt"/>
              </a:rPr>
              <a:t>IPSec</a:t>
            </a:r>
            <a:r>
              <a:rPr lang="en-US" sz="2000" dirty="0">
                <a:latin typeface="+mn-lt"/>
              </a:rPr>
              <a:t>) and use a pre-shared key to authenticate.</a:t>
            </a:r>
          </a:p>
          <a:p>
            <a:pPr marL="818623" lvl="3" indent="-342900">
              <a:lnSpc>
                <a:spcPct val="100000"/>
              </a:lnSpc>
              <a:buFont typeface="Wingdings" panose="05000000000000000000" pitchFamily="2" charset="2"/>
              <a:buChar char="§"/>
            </a:pPr>
            <a:r>
              <a:rPr lang="en-US" sz="1800" dirty="0">
                <a:latin typeface="+mn-lt"/>
              </a:rPr>
              <a:t>IKE is used to set up a security association (an agreement of the encryption) between two endpoints. This association is then passed to the </a:t>
            </a:r>
            <a:r>
              <a:rPr lang="en-US" sz="1800" dirty="0" err="1">
                <a:latin typeface="+mn-lt"/>
              </a:rPr>
              <a:t>IPSec</a:t>
            </a:r>
            <a:r>
              <a:rPr lang="en-US" sz="1800" dirty="0">
                <a:latin typeface="+mn-lt"/>
              </a:rPr>
              <a:t> suite, which encrypts and decrypts data packets encapsulated in the VPN tunnel.</a:t>
            </a:r>
          </a:p>
          <a:p>
            <a:pPr marL="342900" indent="-342900">
              <a:lnSpc>
                <a:spcPct val="100000"/>
              </a:lnSpc>
              <a:buFont typeface="Arial" panose="020B0604020202020204" pitchFamily="34" charset="0"/>
              <a:buChar char="•"/>
            </a:pPr>
            <a:r>
              <a:rPr lang="en-US" sz="2000" dirty="0">
                <a:latin typeface="+mn-lt"/>
              </a:rPr>
              <a:t>Policy-based: specify statically the IP address of packets that should be encrypted through each tunnel.</a:t>
            </a:r>
          </a:p>
          <a:p>
            <a:pPr marL="342900" indent="-342900">
              <a:lnSpc>
                <a:spcPct val="100000"/>
              </a:lnSpc>
              <a:buFont typeface="Arial" panose="020B0604020202020204" pitchFamily="34" charset="0"/>
              <a:buChar char="•"/>
            </a:pPr>
            <a:r>
              <a:rPr lang="en-US" sz="2000" dirty="0">
                <a:latin typeface="+mn-lt"/>
              </a:rPr>
              <a:t>Route-based: </a:t>
            </a:r>
            <a:r>
              <a:rPr lang="en-US" sz="2000" dirty="0" err="1">
                <a:latin typeface="+mn-lt"/>
              </a:rPr>
              <a:t>IPSec</a:t>
            </a:r>
            <a:r>
              <a:rPr lang="en-US" sz="2000" dirty="0">
                <a:latin typeface="+mn-lt"/>
              </a:rPr>
              <a:t> tunnels are modeled as a network interface or virtual tunnel interface.</a:t>
            </a:r>
          </a:p>
          <a:p>
            <a:pPr marL="342900" indent="-342900">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149408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816894"/>
            <a:ext cx="11889564" cy="861774"/>
          </a:xfrm>
        </p:spPr>
        <p:txBody>
          <a:bodyPr/>
          <a:lstStyle/>
          <a:p>
            <a:pPr marL="342900" indent="-342900">
              <a:lnSpc>
                <a:spcPct val="100000"/>
              </a:lnSpc>
              <a:buFont typeface="Arial" panose="020B0604020202020204" pitchFamily="34" charset="0"/>
              <a:buChar char="•"/>
            </a:pPr>
            <a:r>
              <a:rPr lang="en-US" sz="2000" dirty="0">
                <a:latin typeface="+mn-lt"/>
              </a:rPr>
              <a:t>VPN Gateways comes in different sizes and capabilities</a:t>
            </a:r>
          </a:p>
          <a:p>
            <a:pPr marL="342900" indent="-342900">
              <a:lnSpc>
                <a:spcPct val="100000"/>
              </a:lnSpc>
              <a:buFont typeface="Arial" panose="020B0604020202020204" pitchFamily="34" charset="0"/>
              <a:buChar char="•"/>
            </a:pPr>
            <a:endParaRPr lang="en-US" sz="2000" dirty="0">
              <a:latin typeface="+mn-lt"/>
            </a:endParaRPr>
          </a:p>
        </p:txBody>
      </p:sp>
      <p:pic>
        <p:nvPicPr>
          <p:cNvPr id="3" name="Picture 2">
            <a:extLst>
              <a:ext uri="{FF2B5EF4-FFF2-40B4-BE49-F238E27FC236}">
                <a16:creationId xmlns:a16="http://schemas.microsoft.com/office/drawing/2014/main" id="{D793B0C1-7ADD-40D3-B0A4-E45D05A88690}"/>
              </a:ext>
            </a:extLst>
          </p:cNvPr>
          <p:cNvPicPr>
            <a:picLocks noChangeAspect="1"/>
          </p:cNvPicPr>
          <p:nvPr/>
        </p:nvPicPr>
        <p:blipFill>
          <a:blip r:embed="rId3"/>
          <a:stretch>
            <a:fillRect/>
          </a:stretch>
        </p:blipFill>
        <p:spPr>
          <a:xfrm>
            <a:off x="1560978" y="2426494"/>
            <a:ext cx="9314518"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CAFFE1C-2348-4C9E-8897-B4D9BD5EE153}"/>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spTree>
    <p:extLst>
      <p:ext uri="{BB962C8B-B14F-4D97-AF65-F5344CB8AC3E}">
        <p14:creationId xmlns:p14="http://schemas.microsoft.com/office/powerpoint/2010/main" val="3361890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6705597" cy="4114800"/>
          </a:xfrm>
        </p:spPr>
        <p:txBody>
          <a:bodyPr/>
          <a:lstStyle/>
          <a:p>
            <a:pPr>
              <a:lnSpc>
                <a:spcPct val="100000"/>
              </a:lnSpc>
            </a:pPr>
            <a:r>
              <a:rPr lang="en-US" sz="2000" dirty="0">
                <a:latin typeface="+mn-lt"/>
              </a:rPr>
              <a:t>To deploy a VPN Gateway, you will need the following resources</a:t>
            </a:r>
          </a:p>
          <a:p>
            <a:pPr lvl="2">
              <a:lnSpc>
                <a:spcPct val="100000"/>
              </a:lnSpc>
            </a:pPr>
            <a:r>
              <a:rPr lang="en-US" sz="1800" u="sng" dirty="0">
                <a:latin typeface="+mn-lt"/>
              </a:rPr>
              <a:t>On Azure</a:t>
            </a:r>
          </a:p>
          <a:p>
            <a:pPr marL="566490" lvl="2" indent="-342900">
              <a:lnSpc>
                <a:spcPct val="100000"/>
              </a:lnSpc>
              <a:buFont typeface="Arial" panose="020B0604020202020204" pitchFamily="34" charset="0"/>
              <a:buChar char="•"/>
            </a:pPr>
            <a:r>
              <a:rPr lang="en-US" sz="1800" dirty="0">
                <a:latin typeface="+mn-lt"/>
              </a:rPr>
              <a:t>Virtual Network</a:t>
            </a:r>
          </a:p>
          <a:p>
            <a:pPr marL="566490" lvl="2" indent="-342900">
              <a:lnSpc>
                <a:spcPct val="100000"/>
              </a:lnSpc>
              <a:buFont typeface="Arial" panose="020B0604020202020204" pitchFamily="34" charset="0"/>
              <a:buChar char="•"/>
            </a:pPr>
            <a:r>
              <a:rPr lang="en-US" sz="1800" dirty="0" err="1">
                <a:latin typeface="+mn-lt"/>
              </a:rPr>
              <a:t>GatewaySubnet</a:t>
            </a:r>
            <a:endParaRPr lang="en-US" sz="1800" dirty="0">
              <a:latin typeface="+mn-lt"/>
            </a:endParaRPr>
          </a:p>
          <a:p>
            <a:pPr marL="566490" lvl="2" indent="-342900">
              <a:lnSpc>
                <a:spcPct val="100000"/>
              </a:lnSpc>
              <a:buFont typeface="Arial" panose="020B0604020202020204" pitchFamily="34" charset="0"/>
              <a:buChar char="•"/>
            </a:pPr>
            <a:r>
              <a:rPr lang="en-US" sz="1800" dirty="0">
                <a:latin typeface="+mn-lt"/>
              </a:rPr>
              <a:t>Public IP Address</a:t>
            </a:r>
          </a:p>
          <a:p>
            <a:pPr marL="566490" lvl="2" indent="-342900">
              <a:lnSpc>
                <a:spcPct val="100000"/>
              </a:lnSpc>
              <a:buFont typeface="Arial" panose="020B0604020202020204" pitchFamily="34" charset="0"/>
              <a:buChar char="•"/>
            </a:pPr>
            <a:r>
              <a:rPr lang="en-US" sz="1800" dirty="0">
                <a:latin typeface="+mn-lt"/>
              </a:rPr>
              <a:t>Local Network Gateway</a:t>
            </a:r>
          </a:p>
          <a:p>
            <a:pPr marL="566490" lvl="2" indent="-342900">
              <a:lnSpc>
                <a:spcPct val="100000"/>
              </a:lnSpc>
              <a:buFont typeface="Arial" panose="020B0604020202020204" pitchFamily="34" charset="0"/>
              <a:buChar char="•"/>
            </a:pPr>
            <a:r>
              <a:rPr lang="en-US" sz="1800" dirty="0">
                <a:latin typeface="+mn-lt"/>
              </a:rPr>
              <a:t>Virtual Network Gateway</a:t>
            </a:r>
          </a:p>
          <a:p>
            <a:pPr marL="566490" lvl="2" indent="-342900">
              <a:lnSpc>
                <a:spcPct val="100000"/>
              </a:lnSpc>
              <a:buFont typeface="Arial" panose="020B0604020202020204" pitchFamily="34" charset="0"/>
              <a:buChar char="•"/>
            </a:pPr>
            <a:r>
              <a:rPr lang="en-US" sz="1800" dirty="0">
                <a:latin typeface="+mn-lt"/>
              </a:rPr>
              <a:t>Connection</a:t>
            </a:r>
          </a:p>
          <a:p>
            <a:pPr lvl="2">
              <a:lnSpc>
                <a:spcPct val="100000"/>
              </a:lnSpc>
            </a:pPr>
            <a:r>
              <a:rPr lang="en-US" sz="1800" u="sng" dirty="0">
                <a:latin typeface="+mn-lt"/>
              </a:rPr>
              <a:t>On-Premises</a:t>
            </a:r>
          </a:p>
          <a:p>
            <a:pPr marL="566490" lvl="2" indent="-342900">
              <a:lnSpc>
                <a:spcPct val="100000"/>
              </a:lnSpc>
              <a:buFont typeface="Arial" panose="020B0604020202020204" pitchFamily="34" charset="0"/>
              <a:buChar char="•"/>
            </a:pPr>
            <a:r>
              <a:rPr lang="en-US" sz="1800" dirty="0">
                <a:latin typeface="+mn-lt"/>
              </a:rPr>
              <a:t>A VPN device that support both VPN Types.</a:t>
            </a:r>
          </a:p>
          <a:p>
            <a:pPr marL="566490" lvl="2" indent="-342900">
              <a:lnSpc>
                <a:spcPct val="100000"/>
              </a:lnSpc>
              <a:buFont typeface="Arial" panose="020B0604020202020204" pitchFamily="34" charset="0"/>
              <a:buChar char="•"/>
            </a:pPr>
            <a:r>
              <a:rPr lang="en-US" sz="1800" dirty="0">
                <a:latin typeface="+mn-lt"/>
              </a:rPr>
              <a:t>A Public-facing IP address (IPv4).</a:t>
            </a:r>
          </a:p>
          <a:p>
            <a:pPr marL="342900" indent="-342900">
              <a:lnSpc>
                <a:spcPct val="100000"/>
              </a:lnSpc>
              <a:buFont typeface="Arial" panose="020B0604020202020204" pitchFamily="34" charset="0"/>
              <a:buChar char="•"/>
            </a:pPr>
            <a:endParaRPr lang="en-US" sz="2000" u="sng" dirty="0">
              <a:latin typeface="+mn-lt"/>
            </a:endParaRPr>
          </a:p>
          <a:p>
            <a:pPr marL="342900" indent="-342900">
              <a:lnSpc>
                <a:spcPct val="100000"/>
              </a:lnSpc>
              <a:buFont typeface="Arial" panose="020B0604020202020204" pitchFamily="34" charset="0"/>
              <a:buChar char="•"/>
            </a:pPr>
            <a:endParaRPr lang="en-US" sz="2000" dirty="0">
              <a:latin typeface="+mn-lt"/>
            </a:endParaRP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B09BA0F8-7D82-45C3-92FF-B7F5DEF878CD}"/>
              </a:ext>
            </a:extLst>
          </p:cNvPr>
          <p:cNvPicPr>
            <a:picLocks noChangeAspect="1"/>
          </p:cNvPicPr>
          <p:nvPr/>
        </p:nvPicPr>
        <p:blipFill>
          <a:blip r:embed="rId3"/>
          <a:stretch>
            <a:fillRect/>
          </a:stretch>
        </p:blipFill>
        <p:spPr>
          <a:xfrm>
            <a:off x="7208837" y="1563687"/>
            <a:ext cx="4800600" cy="3552825"/>
          </a:xfrm>
          <a:prstGeom prst="rect">
            <a:avLst/>
          </a:prstGeom>
        </p:spPr>
      </p:pic>
      <p:sp>
        <p:nvSpPr>
          <p:cNvPr id="15" name="TextBox 14">
            <a:extLst>
              <a:ext uri="{FF2B5EF4-FFF2-40B4-BE49-F238E27FC236}">
                <a16:creationId xmlns:a16="http://schemas.microsoft.com/office/drawing/2014/main" id="{679CD6CA-06A1-4B13-9460-8CC254CDF33F}"/>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spTree>
    <p:extLst>
      <p:ext uri="{BB962C8B-B14F-4D97-AF65-F5344CB8AC3E}">
        <p14:creationId xmlns:p14="http://schemas.microsoft.com/office/powerpoint/2010/main" val="402974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6705597" cy="2954655"/>
          </a:xfrm>
        </p:spPr>
        <p:txBody>
          <a:bodyPr/>
          <a:lstStyle/>
          <a:p>
            <a:pPr>
              <a:lnSpc>
                <a:spcPct val="100000"/>
              </a:lnSpc>
            </a:pPr>
            <a:r>
              <a:rPr lang="en-US" sz="2000" dirty="0">
                <a:latin typeface="+mn-lt"/>
              </a:rPr>
              <a:t>High Availability (HA) supported scenarios</a:t>
            </a:r>
          </a:p>
          <a:p>
            <a:pPr marL="285750" indent="-285750">
              <a:lnSpc>
                <a:spcPct val="150000"/>
              </a:lnSpc>
              <a:buFont typeface="Arial" panose="020B0604020202020204" pitchFamily="34" charset="0"/>
              <a:buChar char="•"/>
            </a:pPr>
            <a:r>
              <a:rPr lang="en-US" sz="2000" dirty="0">
                <a:latin typeface="+mn-lt"/>
              </a:rPr>
              <a:t>Active / Standby</a:t>
            </a:r>
          </a:p>
          <a:p>
            <a:pPr marL="285750" indent="-285750">
              <a:lnSpc>
                <a:spcPct val="150000"/>
              </a:lnSpc>
              <a:buFont typeface="Arial" panose="020B0604020202020204" pitchFamily="34" charset="0"/>
              <a:buChar char="•"/>
            </a:pPr>
            <a:r>
              <a:rPr lang="en-US" sz="2000" dirty="0">
                <a:latin typeface="+mn-lt"/>
              </a:rPr>
              <a:t>Active / Active</a:t>
            </a:r>
            <a:endParaRPr lang="en-US" sz="1800" dirty="0">
              <a:latin typeface="+mn-lt"/>
            </a:endParaRPr>
          </a:p>
          <a:p>
            <a:pPr marL="342900" indent="-342900">
              <a:lnSpc>
                <a:spcPct val="150000"/>
              </a:lnSpc>
              <a:buFont typeface="Arial" panose="020B0604020202020204" pitchFamily="34" charset="0"/>
              <a:buChar char="•"/>
            </a:pPr>
            <a:r>
              <a:rPr lang="en-US" sz="2000" dirty="0">
                <a:latin typeface="+mn-lt"/>
              </a:rPr>
              <a:t>ExpressRoute failover</a:t>
            </a:r>
          </a:p>
          <a:p>
            <a:pPr marL="342900" indent="-342900">
              <a:lnSpc>
                <a:spcPct val="150000"/>
              </a:lnSpc>
              <a:buFont typeface="Arial" panose="020B0604020202020204" pitchFamily="34" charset="0"/>
              <a:buChar char="•"/>
            </a:pPr>
            <a:r>
              <a:rPr lang="en-US" sz="2000" dirty="0">
                <a:latin typeface="+mn-lt"/>
              </a:rPr>
              <a:t>Zone-redundant gateways</a:t>
            </a:r>
          </a:p>
          <a:p>
            <a:pPr marL="342900" indent="-342900">
              <a:lnSpc>
                <a:spcPct val="100000"/>
              </a:lnSpc>
              <a:buFont typeface="Arial" panose="020B0604020202020204" pitchFamily="34" charset="0"/>
              <a:buChar char="•"/>
            </a:pPr>
            <a:endParaRPr lang="en-US" sz="2000" dirty="0">
              <a:latin typeface="+mn-lt"/>
            </a:endParaRP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679CD6CA-06A1-4B13-9460-8CC254CDF33F}"/>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pic>
        <p:nvPicPr>
          <p:cNvPr id="4098" name="Picture 2" descr="Visualization of active standby virtual network gateway.">
            <a:extLst>
              <a:ext uri="{FF2B5EF4-FFF2-40B4-BE49-F238E27FC236}">
                <a16:creationId xmlns:a16="http://schemas.microsoft.com/office/drawing/2014/main" id="{21D82EDB-9050-475F-B97D-C46DD9A64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37" y="1368425"/>
            <a:ext cx="44862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isualization of active active virtual network gateway.">
            <a:extLst>
              <a:ext uri="{FF2B5EF4-FFF2-40B4-BE49-F238E27FC236}">
                <a16:creationId xmlns:a16="http://schemas.microsoft.com/office/drawing/2014/main" id="{E3ABEEBA-BFE8-47FA-91E3-7DE4EC005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3636" y="3788962"/>
            <a:ext cx="448627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77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ExpressRoute?</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11429997" cy="1785104"/>
          </a:xfrm>
        </p:spPr>
        <p:txBody>
          <a:bodyPr/>
          <a:lstStyle/>
          <a:p>
            <a:pPr>
              <a:lnSpc>
                <a:spcPct val="100000"/>
              </a:lnSpc>
            </a:pPr>
            <a:r>
              <a:rPr lang="en-US" sz="2000" dirty="0">
                <a:latin typeface="+mn-lt"/>
              </a:rPr>
              <a:t>“ExpressRoute lets you extend your on-premises networks into the Microsoft cloud over a private connection with the help of a connectivity provider.” – </a:t>
            </a:r>
            <a:r>
              <a:rPr lang="en-US" sz="1800" i="1" dirty="0">
                <a:latin typeface="+mn-lt"/>
              </a:rPr>
              <a:t>Microsoft.com</a:t>
            </a:r>
            <a:endParaRPr lang="en-US" sz="2000" i="1" dirty="0">
              <a:latin typeface="+mn-lt"/>
            </a:endParaRPr>
          </a:p>
          <a:p>
            <a:pPr marL="342900" indent="-342900">
              <a:lnSpc>
                <a:spcPct val="100000"/>
              </a:lnSpc>
              <a:buFont typeface="Arial" panose="020B0604020202020204" pitchFamily="34" charset="0"/>
              <a:buChar char="•"/>
            </a:pPr>
            <a:endParaRPr lang="en-US" sz="2000" dirty="0">
              <a:latin typeface="+mn-lt"/>
            </a:endParaRP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679CD6CA-06A1-4B13-9460-8CC254CDF33F}"/>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pic>
        <p:nvPicPr>
          <p:cNvPr id="5122" name="Picture 2" descr="Visualization that shows a high-level overview of the Azure ExpressRoute service.">
            <a:extLst>
              <a:ext uri="{FF2B5EF4-FFF2-40B4-BE49-F238E27FC236}">
                <a16:creationId xmlns:a16="http://schemas.microsoft.com/office/drawing/2014/main" id="{4439E2A3-5BA6-4BDE-AB94-258B46B0F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251" y="2480847"/>
            <a:ext cx="8977972" cy="35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12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ExpressRoute?</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11429997" cy="3358996"/>
          </a:xfrm>
        </p:spPr>
        <p:txBody>
          <a:bodyPr/>
          <a:lstStyle/>
          <a:p>
            <a:pPr>
              <a:lnSpc>
                <a:spcPct val="100000"/>
              </a:lnSpc>
            </a:pPr>
            <a:r>
              <a:rPr lang="en-US" sz="2000" b="1" dirty="0">
                <a:latin typeface="+mn-lt"/>
              </a:rPr>
              <a:t>Why we need ExpressRoute</a:t>
            </a:r>
          </a:p>
          <a:p>
            <a:pPr>
              <a:lnSpc>
                <a:spcPct val="100000"/>
              </a:lnSpc>
            </a:pPr>
            <a:endParaRPr lang="en-US" sz="2000" b="1" dirty="0">
              <a:latin typeface="+mn-lt"/>
            </a:endParaRPr>
          </a:p>
          <a:p>
            <a:pPr marL="342900" indent="-342900">
              <a:lnSpc>
                <a:spcPct val="150000"/>
              </a:lnSpc>
              <a:buFont typeface="Arial" panose="020B0604020202020204" pitchFamily="34" charset="0"/>
              <a:buChar char="•"/>
            </a:pPr>
            <a:r>
              <a:rPr lang="en-US" sz="2000" dirty="0">
                <a:latin typeface="+mn-lt"/>
              </a:rPr>
              <a:t>Layer 3 connectivity between your on-premises network and the Microsoft Cloud through a connectivity provider across all regions.</a:t>
            </a:r>
          </a:p>
          <a:p>
            <a:pPr marL="342900" indent="-342900">
              <a:lnSpc>
                <a:spcPct val="150000"/>
              </a:lnSpc>
              <a:buFont typeface="Arial" panose="020B0604020202020204" pitchFamily="34" charset="0"/>
              <a:buChar char="•"/>
            </a:pPr>
            <a:r>
              <a:rPr lang="en-US" sz="2000" dirty="0">
                <a:latin typeface="+mn-lt"/>
              </a:rPr>
              <a:t>Dynamic routing between your network and Microsoft via BGP.</a:t>
            </a:r>
          </a:p>
          <a:p>
            <a:pPr marL="342900" indent="-342900">
              <a:lnSpc>
                <a:spcPct val="150000"/>
              </a:lnSpc>
              <a:buFont typeface="Arial" panose="020B0604020202020204" pitchFamily="34" charset="0"/>
              <a:buChar char="•"/>
            </a:pPr>
            <a:r>
              <a:rPr lang="en-US" sz="2000" dirty="0">
                <a:latin typeface="+mn-lt"/>
              </a:rPr>
              <a:t>Built-in redundancy in every peering location for higher reliability.</a:t>
            </a:r>
          </a:p>
          <a:p>
            <a:pPr marL="342900" indent="-342900">
              <a:lnSpc>
                <a:spcPct val="150000"/>
              </a:lnSpc>
              <a:buFont typeface="Arial" panose="020B0604020202020204" pitchFamily="34" charset="0"/>
              <a:buChar char="•"/>
            </a:pPr>
            <a:r>
              <a:rPr lang="en-US" sz="2000" dirty="0">
                <a:latin typeface="+mn-lt"/>
              </a:rPr>
              <a:t>Connection uptime SLA.</a:t>
            </a: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95272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7870" y="4193421"/>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ExpressRoute is used to ……</a:t>
              </a: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How can you connect two separate Azure VNETs?</a:t>
              </a:r>
              <a:endParaRPr kumimoji="0" lang="en-US" sz="2697" b="0" i="0" u="none" strike="noStrike" kern="1200" cap="none" spc="0" normalizeH="0" baseline="0" noProof="0" dirty="0">
                <a:ln>
                  <a:noFill/>
                </a:ln>
                <a:solidFill>
                  <a:srgbClr val="74B230"/>
                </a:solidFill>
                <a:effectLst/>
                <a:uLnTx/>
                <a:uFillTx/>
                <a:latin typeface="Segoe UI"/>
                <a:ea typeface="+mn-ea"/>
                <a:cs typeface="Segoe UI" panose="020B05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98847" y="2245476"/>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Domain Naming Systems</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3416142"/>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3227060"/>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wrap="square">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lang="en-US" sz="1834" dirty="0">
                  <a:gradFill>
                    <a:gsLst>
                      <a:gs pos="1250">
                        <a:srgbClr val="000000"/>
                      </a:gs>
                      <a:gs pos="100000">
                        <a:srgbClr val="000000"/>
                      </a:gs>
                    </a:gsLst>
                    <a:lin ang="5400000" scaled="0"/>
                  </a:gradFill>
                  <a:latin typeface="Segoe UI Light"/>
                  <a:cs typeface="Segoe UI" panose="020B0502040204020203" pitchFamily="34" charset="0"/>
                </a:rPr>
                <a:t>VNET Peering </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grpSp>
        <p:nvGrpSpPr>
          <p:cNvPr id="7" name="Group 6"/>
          <p:cNvGrpSpPr/>
          <p:nvPr/>
        </p:nvGrpSpPr>
        <p:grpSpPr>
          <a:xfrm>
            <a:off x="898847" y="2830809"/>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lang="en-US" sz="1834" dirty="0">
                  <a:gradFill>
                    <a:gsLst>
                      <a:gs pos="1250">
                        <a:srgbClr val="000000"/>
                      </a:gs>
                      <a:gs pos="100000">
                        <a:srgbClr val="000000"/>
                      </a:gs>
                    </a:gsLst>
                    <a:lin ang="5400000" scaled="0"/>
                  </a:gradFill>
                  <a:latin typeface="Segoe UI Light"/>
                  <a:cs typeface="Segoe UI" panose="020B0502040204020203" pitchFamily="34" charset="0"/>
                </a:rPr>
                <a:t>ExpressRoute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88852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898847" y="4834536"/>
            <a:ext cx="6521493" cy="656846"/>
            <a:chOff x="591724" y="2066929"/>
            <a:chExt cx="6401466" cy="644756"/>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644756"/>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Provide a redundant Connectivity between On-Premises and Microsoft Cloud Services</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8685" y="5995225"/>
            <a:ext cx="6521493" cy="381614"/>
            <a:chOff x="591724" y="3195906"/>
            <a:chExt cx="6401466" cy="374590"/>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All of the Above</a:t>
              </a:r>
            </a:p>
          </p:txBody>
        </p:sp>
      </p:grpSp>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0982" y="2494456"/>
            <a:ext cx="2294238" cy="2294238"/>
          </a:xfrm>
          <a:prstGeom prst="rect">
            <a:avLst/>
          </a:prstGeom>
        </p:spPr>
      </p:pic>
      <p:grpSp>
        <p:nvGrpSpPr>
          <p:cNvPr id="40" name="Group 39">
            <a:extLst>
              <a:ext uri="{FF2B5EF4-FFF2-40B4-BE49-F238E27FC236}">
                <a16:creationId xmlns:a16="http://schemas.microsoft.com/office/drawing/2014/main" id="{EEE8572D-C41A-4FC9-89AE-53D0172125A7}"/>
              </a:ext>
            </a:extLst>
          </p:cNvPr>
          <p:cNvGrpSpPr/>
          <p:nvPr/>
        </p:nvGrpSpPr>
        <p:grpSpPr>
          <a:xfrm>
            <a:off x="898847" y="5444225"/>
            <a:ext cx="6521493" cy="374590"/>
            <a:chOff x="591724" y="2066929"/>
            <a:chExt cx="6401466" cy="367695"/>
          </a:xfrm>
        </p:grpSpPr>
        <p:sp>
          <p:nvSpPr>
            <p:cNvPr id="41" name="Rectangle 40">
              <a:extLst>
                <a:ext uri="{FF2B5EF4-FFF2-40B4-BE49-F238E27FC236}">
                  <a16:creationId xmlns:a16="http://schemas.microsoft.com/office/drawing/2014/main" id="{8C535BAC-5D02-46B4-B6A7-DDE8BB50982C}"/>
                </a:ext>
              </a:extLst>
            </p:cNvPr>
            <p:cNvSpPr/>
            <p:nvPr/>
          </p:nvSpPr>
          <p:spPr>
            <a:xfrm>
              <a:off x="898746" y="2066929"/>
              <a:ext cx="6094444" cy="367695"/>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Connecting on-premises networks to Azure different regions.</a:t>
              </a:r>
            </a:p>
          </p:txBody>
        </p:sp>
        <p:pic>
          <p:nvPicPr>
            <p:cNvPr id="42" name="Picture 4">
              <a:extLst>
                <a:ext uri="{FF2B5EF4-FFF2-40B4-BE49-F238E27FC236}">
                  <a16:creationId xmlns:a16="http://schemas.microsoft.com/office/drawing/2014/main" id="{D60E1DAC-4423-491F-B410-9F2B3FD25450}"/>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33">
            <a:extLst>
              <a:ext uri="{FF2B5EF4-FFF2-40B4-BE49-F238E27FC236}">
                <a16:creationId xmlns:a16="http://schemas.microsoft.com/office/drawing/2014/main" id="{B9D6C65B-C61D-42C4-A84B-A07A2A8E6A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4293" y="3403479"/>
            <a:ext cx="372618" cy="372618"/>
          </a:xfrm>
          <a:prstGeom prst="rect">
            <a:avLst/>
          </a:prstGeom>
        </p:spPr>
      </p:pic>
      <p:pic>
        <p:nvPicPr>
          <p:cNvPr id="35" name="Picture 34">
            <a:extLst>
              <a:ext uri="{FF2B5EF4-FFF2-40B4-BE49-F238E27FC236}">
                <a16:creationId xmlns:a16="http://schemas.microsoft.com/office/drawing/2014/main" id="{F47F9B6D-B0F4-4402-9155-464BE69115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857" y="5980387"/>
            <a:ext cx="372618" cy="372618"/>
          </a:xfrm>
          <a:prstGeom prst="rect">
            <a:avLst/>
          </a:prstGeom>
        </p:spPr>
      </p:pic>
    </p:spTree>
    <p:extLst>
      <p:ext uri="{BB962C8B-B14F-4D97-AF65-F5344CB8AC3E}">
        <p14:creationId xmlns:p14="http://schemas.microsoft.com/office/powerpoint/2010/main" val="2966892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lnSpc>
                <a:spcPct val="150000"/>
              </a:lnSpc>
              <a:buBlip>
                <a:blip r:embed="rId5"/>
              </a:buBlip>
              <a:defRPr/>
            </a:pPr>
            <a:r>
              <a:rPr lang="en-GB" sz="2038" dirty="0">
                <a:gradFill>
                  <a:gsLst>
                    <a:gs pos="1250">
                      <a:srgbClr val="000000"/>
                    </a:gs>
                    <a:gs pos="100000">
                      <a:srgbClr val="000000"/>
                    </a:gs>
                  </a:gsLst>
                  <a:lin ang="5400000" scaled="0"/>
                </a:gradFill>
                <a:latin typeface="Segoe UI Light"/>
              </a:rPr>
              <a:t>Azure Virtual networks</a:t>
            </a:r>
          </a:p>
          <a:p>
            <a:pPr defTabSz="949071">
              <a:lnSpc>
                <a:spcPct val="150000"/>
              </a:lnSpc>
              <a:buBlip>
                <a:blip r:embed="rId5"/>
              </a:buBlip>
              <a:defRPr/>
            </a:pPr>
            <a:r>
              <a:rPr lang="en-GB" sz="2038" dirty="0">
                <a:gradFill>
                  <a:gsLst>
                    <a:gs pos="1250">
                      <a:srgbClr val="000000"/>
                    </a:gs>
                    <a:gs pos="100000">
                      <a:srgbClr val="000000"/>
                    </a:gs>
                  </a:gsLst>
                  <a:lin ang="5400000" scaled="0"/>
                </a:gradFill>
                <a:latin typeface="Segoe UI Light"/>
              </a:rPr>
              <a:t>Azure Virtual VPN  Gateway</a:t>
            </a:r>
          </a:p>
          <a:p>
            <a:pPr defTabSz="949071">
              <a:lnSpc>
                <a:spcPct val="150000"/>
              </a:lnSpc>
              <a:buBlip>
                <a:blip r:embed="rId5"/>
              </a:buBlip>
              <a:defRPr/>
            </a:pPr>
            <a:r>
              <a:rPr lang="en-GB" sz="2038" dirty="0">
                <a:gradFill>
                  <a:gsLst>
                    <a:gs pos="1250">
                      <a:srgbClr val="000000"/>
                    </a:gs>
                    <a:gs pos="100000">
                      <a:srgbClr val="000000"/>
                    </a:gs>
                  </a:gsLst>
                  <a:lin ang="5400000" scaled="0"/>
                </a:gradFill>
                <a:latin typeface="Segoe UI Light"/>
              </a:rPr>
              <a:t>Azure ExpressRoute</a:t>
            </a:r>
          </a:p>
          <a:p>
            <a:pPr marL="0" indent="0" defTabSz="949071">
              <a:buNone/>
              <a:defRPr/>
            </a:pPr>
            <a:endParaRPr lang="en-US" sz="2697" dirty="0">
              <a:gradFill>
                <a:gsLst>
                  <a:gs pos="1250">
                    <a:srgbClr val="000000"/>
                  </a:gs>
                  <a:gs pos="100000">
                    <a:srgbClr val="000000"/>
                  </a:gs>
                </a:gsLst>
                <a:lin ang="5400000" scaled="0"/>
              </a:gradFill>
              <a:latin typeface="Segoe UI"/>
            </a:endParaRPr>
          </a:p>
        </p:txBody>
      </p:sp>
    </p:spTree>
    <p:extLst>
      <p:ext uri="{BB962C8B-B14F-4D97-AF65-F5344CB8AC3E}">
        <p14:creationId xmlns:p14="http://schemas.microsoft.com/office/powerpoint/2010/main" val="242398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274640" y="2655094"/>
            <a:ext cx="11889563" cy="2062103"/>
          </a:xfrm>
          <a:prstGeom prst="rect">
            <a:avLst/>
          </a:prstGeom>
        </p:spPr>
        <p:txBody>
          <a:bodyPr wrap="square">
            <a:spAutoFit/>
          </a:bodyPr>
          <a:lstStyle/>
          <a:p>
            <a:pPr lvl="0" algn="ctr">
              <a:defRPr/>
            </a:pPr>
            <a:r>
              <a:rPr lang="en-GB" sz="6400" dirty="0">
                <a:solidFill>
                  <a:srgbClr val="3C3C3C"/>
                </a:solidFill>
              </a:rPr>
              <a:t>Azure networking services fundamentals</a:t>
            </a: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1: Lesson 5</a:t>
            </a:r>
            <a:endParaRPr lang="en-US" dirty="0">
              <a:solidFill>
                <a:schemeClr val="accent2">
                  <a:alpha val="99000"/>
                </a:schemeClr>
              </a:solidFill>
            </a:endParaRPr>
          </a:p>
        </p:txBody>
      </p:sp>
    </p:spTree>
    <p:extLst>
      <p:ext uri="{BB962C8B-B14F-4D97-AF65-F5344CB8AC3E}">
        <p14:creationId xmlns:p14="http://schemas.microsoft.com/office/powerpoint/2010/main" val="9501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About The Presenter</a:t>
            </a:r>
          </a:p>
        </p:txBody>
      </p:sp>
      <p:sp>
        <p:nvSpPr>
          <p:cNvPr id="23" name="Rectangle 22">
            <a:extLst>
              <a:ext uri="{FF2B5EF4-FFF2-40B4-BE49-F238E27FC236}">
                <a16:creationId xmlns:a16="http://schemas.microsoft.com/office/drawing/2014/main" id="{9575243A-0C05-4CBD-B910-8EBCA18B440B}"/>
              </a:ext>
            </a:extLst>
          </p:cNvPr>
          <p:cNvSpPr/>
          <p:nvPr/>
        </p:nvSpPr>
        <p:spPr>
          <a:xfrm>
            <a:off x="274640" y="1315641"/>
            <a:ext cx="4494812" cy="463201"/>
          </a:xfrm>
          <a:prstGeom prst="rect">
            <a:avLst/>
          </a:prstGeom>
        </p:spPr>
        <p:txBody>
          <a:bodyPr wrap="square">
            <a:spAutoFit/>
          </a:bodyPr>
          <a:lstStyle/>
          <a:p>
            <a:pPr defTabSz="947684">
              <a:lnSpc>
                <a:spcPts val="2508"/>
              </a:lnSpc>
              <a:defRPr/>
            </a:pPr>
            <a:r>
              <a:rPr lang="en-US" sz="3668" b="1" dirty="0">
                <a:solidFill>
                  <a:srgbClr val="2C3E50"/>
                </a:solidFill>
                <a:latin typeface="Gotham Black" panose="02000604040000020004" pitchFamily="50" charset="0"/>
              </a:rPr>
              <a:t>Mohammed Adel</a:t>
            </a:r>
          </a:p>
        </p:txBody>
      </p:sp>
      <p:sp>
        <p:nvSpPr>
          <p:cNvPr id="52" name="AutoShape 4" descr="Home - Free web icons">
            <a:extLst>
              <a:ext uri="{FF2B5EF4-FFF2-40B4-BE49-F238E27FC236}">
                <a16:creationId xmlns:a16="http://schemas.microsoft.com/office/drawing/2014/main" id="{BE3F6D1B-79D5-4749-AEE8-02E7CE99877E}"/>
              </a:ext>
            </a:extLst>
          </p:cNvPr>
          <p:cNvSpPr>
            <a:spLocks noChangeAspect="1" noChangeArrowheads="1"/>
          </p:cNvSpPr>
          <p:nvPr/>
        </p:nvSpPr>
        <p:spPr bwMode="auto">
          <a:xfrm>
            <a:off x="1766970" y="3919462"/>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3" name="AutoShape 6" descr="Home - Free web icons">
            <a:extLst>
              <a:ext uri="{FF2B5EF4-FFF2-40B4-BE49-F238E27FC236}">
                <a16:creationId xmlns:a16="http://schemas.microsoft.com/office/drawing/2014/main" id="{C1CE4BB8-A6F6-475D-903C-267813EBC800}"/>
              </a:ext>
            </a:extLst>
          </p:cNvPr>
          <p:cNvSpPr>
            <a:spLocks noChangeAspect="1" noChangeArrowheads="1"/>
          </p:cNvSpPr>
          <p:nvPr/>
        </p:nvSpPr>
        <p:spPr bwMode="auto">
          <a:xfrm>
            <a:off x="1922029" y="407452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4" name="AutoShape 8" descr="Home - Free web icons">
            <a:extLst>
              <a:ext uri="{FF2B5EF4-FFF2-40B4-BE49-F238E27FC236}">
                <a16:creationId xmlns:a16="http://schemas.microsoft.com/office/drawing/2014/main" id="{0E939029-D316-4E03-B16C-91E55B5731AC}"/>
              </a:ext>
            </a:extLst>
          </p:cNvPr>
          <p:cNvSpPr>
            <a:spLocks noChangeAspect="1" noChangeArrowheads="1"/>
          </p:cNvSpPr>
          <p:nvPr/>
        </p:nvSpPr>
        <p:spPr bwMode="auto">
          <a:xfrm>
            <a:off x="2077089" y="422958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cxnSp>
        <p:nvCxnSpPr>
          <p:cNvPr id="3" name="Straight Connector 2">
            <a:extLst>
              <a:ext uri="{FF2B5EF4-FFF2-40B4-BE49-F238E27FC236}">
                <a16:creationId xmlns:a16="http://schemas.microsoft.com/office/drawing/2014/main" id="{B237960B-1F7B-471A-92AB-1726B6A39C7A}"/>
              </a:ext>
            </a:extLst>
          </p:cNvPr>
          <p:cNvCxnSpPr>
            <a:cxnSpLocks/>
          </p:cNvCxnSpPr>
          <p:nvPr/>
        </p:nvCxnSpPr>
        <p:spPr>
          <a:xfrm>
            <a:off x="3200882" y="2467955"/>
            <a:ext cx="0" cy="3616199"/>
          </a:xfrm>
          <a:prstGeom prst="line">
            <a:avLst/>
          </a:prstGeom>
          <a:ln w="28575">
            <a:solidFill>
              <a:srgbClr val="74B23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F53FD2E-9E63-4CE1-AC48-3A8A1692EC1B}"/>
              </a:ext>
            </a:extLst>
          </p:cNvPr>
          <p:cNvSpPr/>
          <p:nvPr/>
        </p:nvSpPr>
        <p:spPr>
          <a:xfrm>
            <a:off x="308970" y="1614720"/>
            <a:ext cx="7380211" cy="387863"/>
          </a:xfrm>
          <a:prstGeom prst="rect">
            <a:avLst/>
          </a:prstGeom>
        </p:spPr>
        <p:txBody>
          <a:bodyPr wrap="square">
            <a:spAutoFit/>
          </a:bodyPr>
          <a:lstStyle/>
          <a:p>
            <a:pPr defTabSz="947684">
              <a:lnSpc>
                <a:spcPts val="2508"/>
              </a:lnSpc>
              <a:defRPr/>
            </a:pPr>
            <a:r>
              <a:rPr lang="en-US" sz="1628" b="1" dirty="0">
                <a:solidFill>
                  <a:srgbClr val="2C3E50"/>
                </a:solidFill>
                <a:latin typeface="Gotham Black" panose="02000604040000020004" pitchFamily="50" charset="0"/>
              </a:rPr>
              <a:t>Senior Cloud Engineer / MAF Retail (Carrefour) / 15 years in the field</a:t>
            </a:r>
          </a:p>
        </p:txBody>
      </p:sp>
      <p:grpSp>
        <p:nvGrpSpPr>
          <p:cNvPr id="2" name="Group 1">
            <a:extLst>
              <a:ext uri="{FF2B5EF4-FFF2-40B4-BE49-F238E27FC236}">
                <a16:creationId xmlns:a16="http://schemas.microsoft.com/office/drawing/2014/main" id="{825767FD-A22E-439D-893E-D2638C6799D9}"/>
              </a:ext>
            </a:extLst>
          </p:cNvPr>
          <p:cNvGrpSpPr/>
          <p:nvPr/>
        </p:nvGrpSpPr>
        <p:grpSpPr>
          <a:xfrm>
            <a:off x="3695273" y="2598094"/>
            <a:ext cx="7536359" cy="556567"/>
            <a:chOff x="3695273" y="2598094"/>
            <a:chExt cx="7536359" cy="556567"/>
          </a:xfrm>
        </p:grpSpPr>
        <p:sp>
          <p:nvSpPr>
            <p:cNvPr id="16" name="Rectangle 15">
              <a:extLst>
                <a:ext uri="{FF2B5EF4-FFF2-40B4-BE49-F238E27FC236}">
                  <a16:creationId xmlns:a16="http://schemas.microsoft.com/office/drawing/2014/main" id="{8944A7FD-6FA6-4377-AE22-4494ACE2BECB}"/>
                </a:ext>
              </a:extLst>
            </p:cNvPr>
            <p:cNvSpPr/>
            <p:nvPr/>
          </p:nvSpPr>
          <p:spPr>
            <a:xfrm>
              <a:off x="4251840" y="2664624"/>
              <a:ext cx="6979792"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Microsoft Certified Azure Solution Architect</a:t>
              </a:r>
            </a:p>
          </p:txBody>
        </p:sp>
        <p:pic>
          <p:nvPicPr>
            <p:cNvPr id="35" name="Graphic 34" descr="Badge Tick">
              <a:extLst>
                <a:ext uri="{FF2B5EF4-FFF2-40B4-BE49-F238E27FC236}">
                  <a16:creationId xmlns:a16="http://schemas.microsoft.com/office/drawing/2014/main" id="{5DB96EF2-85CB-48BB-B7C4-B76EF86BEB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2598094"/>
              <a:ext cx="556567" cy="556567"/>
            </a:xfrm>
            <a:prstGeom prst="rect">
              <a:avLst/>
            </a:prstGeom>
          </p:spPr>
        </p:pic>
      </p:grpSp>
      <p:grpSp>
        <p:nvGrpSpPr>
          <p:cNvPr id="4" name="Group 3">
            <a:extLst>
              <a:ext uri="{FF2B5EF4-FFF2-40B4-BE49-F238E27FC236}">
                <a16:creationId xmlns:a16="http://schemas.microsoft.com/office/drawing/2014/main" id="{DA073262-65FF-47CD-882D-BED5467632AF}"/>
              </a:ext>
            </a:extLst>
          </p:cNvPr>
          <p:cNvGrpSpPr/>
          <p:nvPr/>
        </p:nvGrpSpPr>
        <p:grpSpPr>
          <a:xfrm>
            <a:off x="3695273" y="3666428"/>
            <a:ext cx="8607920" cy="556567"/>
            <a:chOff x="3695273" y="3431047"/>
            <a:chExt cx="8607920" cy="556567"/>
          </a:xfrm>
        </p:grpSpPr>
        <p:sp>
          <p:nvSpPr>
            <p:cNvPr id="17" name="Rectangle 16">
              <a:extLst>
                <a:ext uri="{FF2B5EF4-FFF2-40B4-BE49-F238E27FC236}">
                  <a16:creationId xmlns:a16="http://schemas.microsoft.com/office/drawing/2014/main" id="{B80237DC-5917-41A5-BB7B-DCA1D313F2DC}"/>
                </a:ext>
              </a:extLst>
            </p:cNvPr>
            <p:cNvSpPr/>
            <p:nvPr/>
          </p:nvSpPr>
          <p:spPr>
            <a:xfrm>
              <a:off x="4251840" y="3509729"/>
              <a:ext cx="8051353"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IT Operations and infrastructure background.</a:t>
              </a:r>
            </a:p>
          </p:txBody>
        </p:sp>
        <p:pic>
          <p:nvPicPr>
            <p:cNvPr id="36" name="Graphic 35" descr="Badge Tick">
              <a:extLst>
                <a:ext uri="{FF2B5EF4-FFF2-40B4-BE49-F238E27FC236}">
                  <a16:creationId xmlns:a16="http://schemas.microsoft.com/office/drawing/2014/main" id="{0A33E53D-08B5-48DD-AC58-C35FE5B90C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3431047"/>
              <a:ext cx="556567" cy="556567"/>
            </a:xfrm>
            <a:prstGeom prst="rect">
              <a:avLst/>
            </a:prstGeom>
          </p:spPr>
        </p:pic>
      </p:grpSp>
      <p:grpSp>
        <p:nvGrpSpPr>
          <p:cNvPr id="5" name="Group 4">
            <a:extLst>
              <a:ext uri="{FF2B5EF4-FFF2-40B4-BE49-F238E27FC236}">
                <a16:creationId xmlns:a16="http://schemas.microsoft.com/office/drawing/2014/main" id="{031A952C-376D-4443-9CEB-54412797B6E0}"/>
              </a:ext>
            </a:extLst>
          </p:cNvPr>
          <p:cNvGrpSpPr/>
          <p:nvPr/>
        </p:nvGrpSpPr>
        <p:grpSpPr>
          <a:xfrm>
            <a:off x="3722260" y="4813444"/>
            <a:ext cx="8599981" cy="556567"/>
            <a:chOff x="3695273" y="4308675"/>
            <a:chExt cx="8599981" cy="556567"/>
          </a:xfrm>
        </p:grpSpPr>
        <p:pic>
          <p:nvPicPr>
            <p:cNvPr id="37" name="Graphic 36" descr="Badge Tick">
              <a:extLst>
                <a:ext uri="{FF2B5EF4-FFF2-40B4-BE49-F238E27FC236}">
                  <a16:creationId xmlns:a16="http://schemas.microsoft.com/office/drawing/2014/main" id="{C6BAC797-C113-41FC-863B-5140AEBEB2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4308675"/>
              <a:ext cx="556567" cy="556567"/>
            </a:xfrm>
            <a:prstGeom prst="rect">
              <a:avLst/>
            </a:prstGeom>
          </p:spPr>
        </p:pic>
        <p:sp>
          <p:nvSpPr>
            <p:cNvPr id="25" name="Rectangle 24">
              <a:extLst>
                <a:ext uri="{FF2B5EF4-FFF2-40B4-BE49-F238E27FC236}">
                  <a16:creationId xmlns:a16="http://schemas.microsoft.com/office/drawing/2014/main" id="{42930F90-3259-4880-A2D8-A9BCF56696CC}"/>
                </a:ext>
              </a:extLst>
            </p:cNvPr>
            <p:cNvSpPr/>
            <p:nvPr/>
          </p:nvSpPr>
          <p:spPr>
            <a:xfrm>
              <a:off x="4251839" y="4354834"/>
              <a:ext cx="8043415"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Hold other various certificates, MCP/MCSA/MCITP/CFDE</a:t>
              </a:r>
            </a:p>
          </p:txBody>
        </p:sp>
      </p:grpSp>
      <p:pic>
        <p:nvPicPr>
          <p:cNvPr id="9" name="Picture 8" descr="A person taking a selfie&#10;&#10;Description automatically generated">
            <a:extLst>
              <a:ext uri="{FF2B5EF4-FFF2-40B4-BE49-F238E27FC236}">
                <a16:creationId xmlns:a16="http://schemas.microsoft.com/office/drawing/2014/main" id="{85B701B2-B88F-47E5-BDEA-BB3056D6678E}"/>
              </a:ext>
            </a:extLst>
          </p:cNvPr>
          <p:cNvPicPr>
            <a:picLocks noChangeAspect="1"/>
          </p:cNvPicPr>
          <p:nvPr/>
        </p:nvPicPr>
        <p:blipFill>
          <a:blip r:embed="rId5"/>
          <a:stretch>
            <a:fillRect/>
          </a:stretch>
        </p:blipFill>
        <p:spPr>
          <a:xfrm>
            <a:off x="868222" y="2352000"/>
            <a:ext cx="1657981" cy="1988216"/>
          </a:xfrm>
          <a:prstGeom prst="rect">
            <a:avLst/>
          </a:prstGeom>
        </p:spPr>
      </p:pic>
      <p:pic>
        <p:nvPicPr>
          <p:cNvPr id="29" name="Picture 2">
            <a:extLst>
              <a:ext uri="{FF2B5EF4-FFF2-40B4-BE49-F238E27FC236}">
                <a16:creationId xmlns:a16="http://schemas.microsoft.com/office/drawing/2014/main" id="{86DC5340-15C8-4473-AC67-4E5B29359D38}"/>
              </a:ext>
            </a:extLst>
          </p:cNvPr>
          <p:cNvPicPr>
            <a:picLocks noChangeArrowheads="1"/>
          </p:cNvPicPr>
          <p:nvPr/>
        </p:nvPicPr>
        <p:blipFill>
          <a:blip r:embed="rId6">
            <a:extLst>
              <a:ext uri="{28A0092B-C50C-407E-A947-70E740481C1C}">
                <a14:useLocalDpi xmlns:a14="http://schemas.microsoft.com/office/drawing/2010/main" val="0"/>
              </a:ext>
            </a:extLst>
          </a:blip>
          <a:srcRect l="10679" r="10679"/>
          <a:stretch/>
        </p:blipFill>
        <p:spPr bwMode="auto">
          <a:xfrm>
            <a:off x="1398618" y="4442583"/>
            <a:ext cx="597186" cy="3582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ext, sign, blue&#10;&#10;Description automatically generated">
            <a:extLst>
              <a:ext uri="{FF2B5EF4-FFF2-40B4-BE49-F238E27FC236}">
                <a16:creationId xmlns:a16="http://schemas.microsoft.com/office/drawing/2014/main" id="{BC0F1661-495B-4E6C-81DE-810317AF1631}"/>
              </a:ext>
            </a:extLst>
          </p:cNvPr>
          <p:cNvPicPr>
            <a:picLocks noChangeAspect="1"/>
          </p:cNvPicPr>
          <p:nvPr/>
        </p:nvPicPr>
        <p:blipFill>
          <a:blip r:embed="rId7"/>
          <a:stretch>
            <a:fillRect/>
          </a:stretch>
        </p:blipFill>
        <p:spPr>
          <a:xfrm>
            <a:off x="1050019" y="4947598"/>
            <a:ext cx="1294385" cy="1294385"/>
          </a:xfrm>
          <a:prstGeom prst="rect">
            <a:avLst/>
          </a:prstGeom>
        </p:spPr>
      </p:pic>
    </p:spTree>
    <p:extLst>
      <p:ext uri="{BB962C8B-B14F-4D97-AF65-F5344CB8AC3E}">
        <p14:creationId xmlns:p14="http://schemas.microsoft.com/office/powerpoint/2010/main" val="231091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5: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lnSpc>
                <a:spcPct val="200000"/>
              </a:lnSpc>
              <a:buBlip>
                <a:blip r:embed="rId3"/>
              </a:buBlip>
              <a:defRPr/>
            </a:pPr>
            <a:r>
              <a:rPr lang="en-GB" sz="2400" dirty="0">
                <a:gradFill>
                  <a:gsLst>
                    <a:gs pos="1250">
                      <a:srgbClr val="000000"/>
                    </a:gs>
                    <a:gs pos="100000">
                      <a:srgbClr val="000000"/>
                    </a:gs>
                  </a:gsLst>
                  <a:lin ang="5400000" scaled="0"/>
                </a:gradFill>
                <a:latin typeface="Segoe UI Light"/>
              </a:rPr>
              <a:t>Azure Virtual networks fundamentals</a:t>
            </a:r>
          </a:p>
          <a:p>
            <a:pPr defTabSz="949071">
              <a:lnSpc>
                <a:spcPct val="200000"/>
              </a:lnSpc>
              <a:buBlip>
                <a:blip r:embed="rId3"/>
              </a:buBlip>
              <a:defRPr/>
            </a:pPr>
            <a:r>
              <a:rPr lang="en-GB" sz="2400" dirty="0">
                <a:gradFill>
                  <a:gsLst>
                    <a:gs pos="1250">
                      <a:srgbClr val="000000"/>
                    </a:gs>
                    <a:gs pos="100000">
                      <a:srgbClr val="000000"/>
                    </a:gs>
                  </a:gsLst>
                  <a:lin ang="5400000" scaled="0"/>
                </a:gradFill>
                <a:latin typeface="Segoe UI Light"/>
              </a:rPr>
              <a:t>Azure VPN Gateway fundamentals</a:t>
            </a:r>
          </a:p>
          <a:p>
            <a:pPr defTabSz="949071">
              <a:lnSpc>
                <a:spcPct val="200000"/>
              </a:lnSpc>
              <a:buBlip>
                <a:blip r:embed="rId3"/>
              </a:buBlip>
              <a:defRPr/>
            </a:pPr>
            <a:r>
              <a:rPr lang="en-US" sz="2400" dirty="0">
                <a:gradFill>
                  <a:gsLst>
                    <a:gs pos="1250">
                      <a:srgbClr val="000000"/>
                    </a:gs>
                    <a:gs pos="100000">
                      <a:srgbClr val="000000"/>
                    </a:gs>
                  </a:gsLst>
                  <a:lin ang="5400000" scaled="0"/>
                </a:gradFill>
                <a:latin typeface="Segoe UI Light"/>
              </a:rPr>
              <a:t>Azure ExpressRoute fundamentals</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36361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1: Lesson 5</a:t>
            </a:r>
            <a:br>
              <a:rPr lang="en-US" sz="4600" dirty="0"/>
            </a:br>
            <a:endParaRPr lang="en-US" sz="4600" dirty="0"/>
          </a:p>
        </p:txBody>
      </p:sp>
      <p:sp>
        <p:nvSpPr>
          <p:cNvPr id="2" name="Rectangle 1">
            <a:extLst>
              <a:ext uri="{FF2B5EF4-FFF2-40B4-BE49-F238E27FC236}">
                <a16:creationId xmlns:a16="http://schemas.microsoft.com/office/drawing/2014/main" id="{AAF12876-D394-44DD-ACFF-DA53207EA100}"/>
              </a:ext>
            </a:extLst>
          </p:cNvPr>
          <p:cNvSpPr/>
          <p:nvPr/>
        </p:nvSpPr>
        <p:spPr>
          <a:xfrm>
            <a:off x="427037" y="1283494"/>
            <a:ext cx="10972800" cy="4662815"/>
          </a:xfrm>
          <a:prstGeom prst="rect">
            <a:avLst/>
          </a:prstGeom>
        </p:spPr>
        <p:txBody>
          <a:bodyPr wrap="square">
            <a:spAutoFit/>
          </a:bodyPr>
          <a:lstStyle/>
          <a:p>
            <a:pPr marL="514350" marR="0" lvl="0" indent="-514350" algn="l" defTabSz="932218" rtl="0" eaLnBrk="1" fontAlgn="auto" latinLnBrk="0" hangingPunct="1">
              <a:lnSpc>
                <a:spcPct val="150000"/>
              </a:lnSpc>
              <a:spcBef>
                <a:spcPts val="0"/>
              </a:spcBef>
              <a:spcAft>
                <a:spcPts val="1200"/>
              </a:spcAft>
              <a:buClrTx/>
              <a:buSzTx/>
              <a:buFont typeface="+mj-lt"/>
              <a:buAutoNum type="arabicParenR"/>
              <a:tabLst/>
              <a:defRPr/>
            </a:pPr>
            <a:r>
              <a:rPr kumimoji="0" lang="en-US" sz="2800" b="0" i="0" u="none" strike="noStrike" kern="1200" cap="none" spc="0" normalizeH="0" baseline="0" noProof="0" dirty="0">
                <a:ln>
                  <a:noFill/>
                </a:ln>
                <a:solidFill>
                  <a:srgbClr val="3C3C3C"/>
                </a:solidFill>
                <a:effectLst/>
                <a:uLnTx/>
                <a:uFillTx/>
                <a:latin typeface="Segoe UI"/>
                <a:ea typeface="+mn-ea"/>
                <a:cs typeface="+mn-cs"/>
              </a:rPr>
              <a:t>What is Azure virtual networking?</a:t>
            </a:r>
          </a:p>
          <a:p>
            <a:pPr marL="514350" marR="0" lvl="0" indent="-514350" algn="l" defTabSz="932218" rtl="0" eaLnBrk="1" fontAlgn="auto" latinLnBrk="0" hangingPunct="1">
              <a:lnSpc>
                <a:spcPct val="150000"/>
              </a:lnSpc>
              <a:spcBef>
                <a:spcPts val="0"/>
              </a:spcBef>
              <a:spcAft>
                <a:spcPts val="1200"/>
              </a:spcAft>
              <a:buClrTx/>
              <a:buSzTx/>
              <a:buFont typeface="+mj-lt"/>
              <a:buAutoNum type="arabicParenR"/>
              <a:tabLst/>
              <a:defRPr/>
            </a:pPr>
            <a:r>
              <a:rPr lang="en-US" sz="2800" dirty="0">
                <a:solidFill>
                  <a:srgbClr val="3C3C3C"/>
                </a:solidFill>
                <a:latin typeface="Segoe UI"/>
              </a:rPr>
              <a:t>Why we need Azure virtual networks?</a:t>
            </a:r>
            <a:endParaRPr kumimoji="0" lang="en-US" sz="2800" b="0" i="0" u="none" strike="noStrike" kern="1200" cap="none" spc="0" normalizeH="0" baseline="0" noProof="0" dirty="0">
              <a:ln>
                <a:noFill/>
              </a:ln>
              <a:solidFill>
                <a:srgbClr val="3C3C3C"/>
              </a:solidFill>
              <a:effectLst/>
              <a:uLnTx/>
              <a:uFillTx/>
              <a:latin typeface="Segoe UI"/>
              <a:ea typeface="+mn-ea"/>
              <a:cs typeface="+mn-cs"/>
            </a:endParaRPr>
          </a:p>
          <a:p>
            <a:pPr marL="980460" lvl="1" indent="-514350">
              <a:lnSpc>
                <a:spcPct val="150000"/>
              </a:lnSpc>
              <a:spcAft>
                <a:spcPts val="1200"/>
              </a:spcAft>
              <a:buFont typeface="Arial" panose="020B0604020202020204" pitchFamily="34" charset="0"/>
              <a:buChar char="•"/>
              <a:defRPr/>
            </a:pPr>
            <a:r>
              <a:rPr lang="en-GB" sz="2800" dirty="0">
                <a:solidFill>
                  <a:srgbClr val="3C3C3C"/>
                </a:solidFill>
              </a:rPr>
              <a:t>Demo: Creating Azure virtual network</a:t>
            </a:r>
          </a:p>
          <a:p>
            <a:pPr lvl="2">
              <a:lnSpc>
                <a:spcPct val="150000"/>
              </a:lnSpc>
              <a:defRPr/>
            </a:pPr>
            <a:endParaRPr lang="en-GB" sz="600" dirty="0">
              <a:solidFill>
                <a:srgbClr val="3C3C3C"/>
              </a:solidFill>
            </a:endParaRPr>
          </a:p>
          <a:p>
            <a:pPr marL="514350" indent="-514350">
              <a:lnSpc>
                <a:spcPct val="150000"/>
              </a:lnSpc>
              <a:spcAft>
                <a:spcPts val="1200"/>
              </a:spcAft>
              <a:buFont typeface="+mj-lt"/>
              <a:buAutoNum type="arabicParenR" startAt="3"/>
              <a:defRPr/>
            </a:pPr>
            <a:r>
              <a:rPr lang="en-GB" sz="2800" dirty="0">
                <a:solidFill>
                  <a:srgbClr val="3C3C3C"/>
                </a:solidFill>
              </a:rPr>
              <a:t>What is Azure VPN Gateway?</a:t>
            </a:r>
          </a:p>
          <a:p>
            <a:pPr marL="514350" indent="-514350">
              <a:lnSpc>
                <a:spcPct val="150000"/>
              </a:lnSpc>
              <a:spcAft>
                <a:spcPts val="1200"/>
              </a:spcAft>
              <a:buFont typeface="+mj-lt"/>
              <a:buAutoNum type="arabicParenR" startAt="3"/>
              <a:defRPr/>
            </a:pPr>
            <a:r>
              <a:rPr lang="en-GB" sz="2800" dirty="0">
                <a:solidFill>
                  <a:srgbClr val="3C3C3C"/>
                </a:solidFill>
              </a:rPr>
              <a:t>What is Azure ExpressRoute?</a:t>
            </a:r>
          </a:p>
          <a:p>
            <a:pPr>
              <a:defRPr/>
            </a:pPr>
            <a:endParaRPr lang="en-GB" sz="2800" dirty="0">
              <a:solidFill>
                <a:srgbClr val="3C3C3C"/>
              </a:solidFill>
            </a:endParaRPr>
          </a:p>
        </p:txBody>
      </p:sp>
    </p:spTree>
    <p:extLst>
      <p:ext uri="{BB962C8B-B14F-4D97-AF65-F5344CB8AC3E}">
        <p14:creationId xmlns:p14="http://schemas.microsoft.com/office/powerpoint/2010/main" val="97006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What is Azure virtual networking?</a:t>
            </a:r>
          </a:p>
        </p:txBody>
      </p:sp>
      <p:sp>
        <p:nvSpPr>
          <p:cNvPr id="7" name="TextBox 6">
            <a:extLst>
              <a:ext uri="{FF2B5EF4-FFF2-40B4-BE49-F238E27FC236}">
                <a16:creationId xmlns:a16="http://schemas.microsoft.com/office/drawing/2014/main" id="{DBE4D716-942D-492E-9648-C46E1E4588AC}"/>
              </a:ext>
            </a:extLst>
          </p:cNvPr>
          <p:cNvSpPr txBox="1"/>
          <p:nvPr/>
        </p:nvSpPr>
        <p:spPr>
          <a:xfrm>
            <a:off x="731837" y="1359694"/>
            <a:ext cx="11049000" cy="1015663"/>
          </a:xfrm>
          <a:prstGeom prst="rect">
            <a:avLst/>
          </a:prstGeom>
          <a:noFill/>
        </p:spPr>
        <p:txBody>
          <a:bodyPr wrap="square">
            <a:spAutoFit/>
          </a:bodyPr>
          <a:lstStyle/>
          <a:p>
            <a:r>
              <a:rPr lang="en-US" sz="2000" b="0" i="1" dirty="0">
                <a:solidFill>
                  <a:srgbClr val="171717"/>
                </a:solidFill>
                <a:effectLst/>
                <a:latin typeface="Segoe UI" panose="020B0502040204020203" pitchFamily="34" charset="0"/>
              </a:rPr>
              <a:t>“Azure virtual networks</a:t>
            </a:r>
            <a:r>
              <a:rPr lang="en-US" sz="2000" b="0" i="0" dirty="0">
                <a:solidFill>
                  <a:srgbClr val="171717"/>
                </a:solidFill>
                <a:effectLst/>
                <a:latin typeface="Segoe UI" panose="020B0502040204020203" pitchFamily="34" charset="0"/>
              </a:rPr>
              <a:t> enable Azure resources, such as VMs, web apps, and databases, to communicate with each other, with users on the internet, and with your on-premises client computers” - </a:t>
            </a:r>
            <a:r>
              <a:rPr lang="en-US" b="0" i="1" dirty="0">
                <a:solidFill>
                  <a:srgbClr val="171717"/>
                </a:solidFill>
                <a:effectLst/>
                <a:latin typeface="Segoe UI" panose="020B0502040204020203" pitchFamily="34" charset="0"/>
              </a:rPr>
              <a:t>Microsoft.com</a:t>
            </a:r>
          </a:p>
        </p:txBody>
      </p:sp>
      <p:pic>
        <p:nvPicPr>
          <p:cNvPr id="9" name="Picture 8" descr="Simple view for Azure Virtual Network">
            <a:extLst>
              <a:ext uri="{FF2B5EF4-FFF2-40B4-BE49-F238E27FC236}">
                <a16:creationId xmlns:a16="http://schemas.microsoft.com/office/drawing/2014/main" id="{3ED2878E-BE00-4004-978D-6D2249D7776D}"/>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303837" y="2121694"/>
            <a:ext cx="6705600" cy="3970544"/>
          </a:xfrm>
          <a:prstGeom prst="rect">
            <a:avLst/>
          </a:prstGeom>
        </p:spPr>
      </p:pic>
      <p:sp>
        <p:nvSpPr>
          <p:cNvPr id="10" name="TextBox 9">
            <a:extLst>
              <a:ext uri="{FF2B5EF4-FFF2-40B4-BE49-F238E27FC236}">
                <a16:creationId xmlns:a16="http://schemas.microsoft.com/office/drawing/2014/main" id="{98A33740-3964-4E84-9C77-2BF276013D41}"/>
              </a:ext>
            </a:extLst>
          </p:cNvPr>
          <p:cNvSpPr txBox="1"/>
          <p:nvPr/>
        </p:nvSpPr>
        <p:spPr>
          <a:xfrm>
            <a:off x="731837" y="2601823"/>
            <a:ext cx="4572000" cy="3477875"/>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000000"/>
                </a:solidFill>
              </a:rPr>
              <a:t>VNET</a:t>
            </a:r>
            <a:r>
              <a:rPr lang="en-US" sz="2000" dirty="0">
                <a:solidFill>
                  <a:srgbClr val="000000"/>
                </a:solidFill>
              </a:rPr>
              <a:t>: Virtual network.</a:t>
            </a:r>
          </a:p>
          <a:p>
            <a:pPr marL="342900" indent="-342900">
              <a:buFont typeface="Arial" panose="020B0604020202020204" pitchFamily="34" charset="0"/>
              <a:buChar char="•"/>
            </a:pPr>
            <a:r>
              <a:rPr lang="en-US" sz="2000" b="1" dirty="0">
                <a:solidFill>
                  <a:srgbClr val="000000"/>
                </a:solidFill>
              </a:rPr>
              <a:t>Subnet</a:t>
            </a:r>
            <a:r>
              <a:rPr lang="en-US" sz="2000" dirty="0">
                <a:solidFill>
                  <a:srgbClr val="000000"/>
                </a:solidFill>
              </a:rPr>
              <a:t>: a segment of the virtual network.</a:t>
            </a:r>
          </a:p>
          <a:p>
            <a:pPr marL="342900" indent="-342900">
              <a:buFont typeface="Arial" panose="020B0604020202020204" pitchFamily="34" charset="0"/>
              <a:buChar char="•"/>
            </a:pPr>
            <a:r>
              <a:rPr lang="en-US" sz="2000" b="1" dirty="0">
                <a:solidFill>
                  <a:srgbClr val="000000"/>
                </a:solidFill>
              </a:rPr>
              <a:t>CIDR</a:t>
            </a:r>
            <a:r>
              <a:rPr lang="en-US" sz="2000" dirty="0">
                <a:solidFill>
                  <a:srgbClr val="000000"/>
                </a:solidFill>
              </a:rPr>
              <a:t> address (10.0.0.0/16)</a:t>
            </a:r>
          </a:p>
          <a:p>
            <a:pPr marL="342900" indent="-342900">
              <a:buFont typeface="Arial" panose="020B0604020202020204" pitchFamily="34" charset="0"/>
              <a:buChar char="•"/>
            </a:pPr>
            <a:r>
              <a:rPr lang="en-US" sz="2000" b="1" dirty="0">
                <a:solidFill>
                  <a:srgbClr val="000000"/>
                </a:solidFill>
              </a:rPr>
              <a:t>DNS</a:t>
            </a:r>
            <a:r>
              <a:rPr lang="en-US" sz="2000" dirty="0">
                <a:solidFill>
                  <a:srgbClr val="000000"/>
                </a:solidFill>
              </a:rPr>
              <a:t>: Domain name System, used for name resolution.</a:t>
            </a:r>
          </a:p>
          <a:p>
            <a:pPr marL="342900" indent="-342900">
              <a:buFont typeface="Arial" panose="020B0604020202020204" pitchFamily="34" charset="0"/>
              <a:buChar char="•"/>
            </a:pPr>
            <a:r>
              <a:rPr lang="en-US" sz="2000" b="1" dirty="0">
                <a:solidFill>
                  <a:srgbClr val="000000"/>
                </a:solidFill>
              </a:rPr>
              <a:t>DHCP</a:t>
            </a:r>
            <a:r>
              <a:rPr lang="en-US" sz="2000" dirty="0">
                <a:solidFill>
                  <a:srgbClr val="000000"/>
                </a:solidFill>
              </a:rPr>
              <a:t>: Dynamic Host Configuration Protocol, used to assign dynamic IPs.</a:t>
            </a:r>
          </a:p>
          <a:p>
            <a:pPr marL="342900" indent="-342900">
              <a:buFont typeface="Arial" panose="020B0604020202020204" pitchFamily="34" charset="0"/>
              <a:buChar char="•"/>
            </a:pPr>
            <a:r>
              <a:rPr lang="en-US" sz="2000" b="1" dirty="0">
                <a:solidFill>
                  <a:srgbClr val="000000"/>
                </a:solidFill>
              </a:rPr>
              <a:t>Gateway</a:t>
            </a:r>
            <a:r>
              <a:rPr lang="en-US" sz="2000" dirty="0">
                <a:solidFill>
                  <a:srgbClr val="000000"/>
                </a:solidFill>
              </a:rPr>
              <a:t>: used to connect two different networks.</a:t>
            </a:r>
          </a:p>
        </p:txBody>
      </p:sp>
    </p:spTree>
    <p:extLst>
      <p:ext uri="{BB962C8B-B14F-4D97-AF65-F5344CB8AC3E}">
        <p14:creationId xmlns:p14="http://schemas.microsoft.com/office/powerpoint/2010/main" val="340131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Why we need Azure virtual networks?</a:t>
            </a:r>
          </a:p>
        </p:txBody>
      </p:sp>
      <p:sp>
        <p:nvSpPr>
          <p:cNvPr id="7" name="TextBox 6">
            <a:extLst>
              <a:ext uri="{FF2B5EF4-FFF2-40B4-BE49-F238E27FC236}">
                <a16:creationId xmlns:a16="http://schemas.microsoft.com/office/drawing/2014/main" id="{DBE4D716-942D-492E-9648-C46E1E4588AC}"/>
              </a:ext>
            </a:extLst>
          </p:cNvPr>
          <p:cNvSpPr txBox="1"/>
          <p:nvPr/>
        </p:nvSpPr>
        <p:spPr>
          <a:xfrm>
            <a:off x="731837" y="1359694"/>
            <a:ext cx="11049000" cy="5324535"/>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Isolation and segmentation</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Isolate your hosted workloads and multi-tier applications (frontend/backend).</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Internet communications</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Available by defaults to connected VMs.</a:t>
            </a:r>
          </a:p>
          <a:p>
            <a:pPr marL="809010" lvl="1" indent="-342900">
              <a:buFont typeface="Arial" panose="020B0604020202020204" pitchFamily="34" charset="0"/>
              <a:buChar char="•"/>
            </a:pPr>
            <a:r>
              <a:rPr lang="en-US" sz="2000" b="0" dirty="0">
                <a:solidFill>
                  <a:srgbClr val="171717"/>
                </a:solidFill>
                <a:effectLst/>
                <a:latin typeface="Segoe UI" panose="020B0502040204020203" pitchFamily="34" charset="0"/>
              </a:rPr>
              <a:t>You can enable incoming connections from the internet</a:t>
            </a:r>
          </a:p>
          <a:p>
            <a:pPr marL="809010" lvl="1" indent="-342900">
              <a:buFont typeface="Arial" panose="020B0604020202020204" pitchFamily="34" charset="0"/>
              <a:buChar char="•"/>
            </a:pPr>
            <a:r>
              <a:rPr lang="en-US" sz="2000" b="0" dirty="0">
                <a:solidFill>
                  <a:srgbClr val="171717"/>
                </a:solidFill>
                <a:effectLst/>
                <a:latin typeface="Segoe UI" panose="020B0502040204020203" pitchFamily="34" charset="0"/>
              </a:rPr>
              <a:t>VM management, Azure CLI, Remote Desktop Protocol, or Secure Shell.</a:t>
            </a: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Communicate between Azure resources</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Service points such as (Azure SQL, storage accounts).</a:t>
            </a:r>
          </a:p>
          <a:p>
            <a:pPr marL="809010" lvl="1" indent="-342900">
              <a:buFont typeface="Arial" panose="020B0604020202020204" pitchFamily="34" charset="0"/>
              <a:buChar char="•"/>
            </a:pPr>
            <a:r>
              <a:rPr lang="en-US" sz="2000" b="0" dirty="0">
                <a:solidFill>
                  <a:srgbClr val="171717"/>
                </a:solidFill>
                <a:effectLst/>
                <a:latin typeface="Segoe UI" panose="020B0502040204020203" pitchFamily="34" charset="0"/>
              </a:rPr>
              <a:t>Other virtual networks.</a:t>
            </a: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Communicate with on-premises resources</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Point-to-Site / Site-to-Site / ExpressRoute</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Route network traffic</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Route Table / Boarder Gateway Protocol (BGP)</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Filter network traffic</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Network Security Group (NSG) / Network Virtual Appliance (NVA)</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Connect virtual networks</a:t>
            </a:r>
            <a:endParaRPr lang="en-US" sz="2000" dirty="0">
              <a:solidFill>
                <a:srgbClr val="171717"/>
              </a:solidFill>
              <a:latin typeface="Segoe UI" panose="020B0502040204020203" pitchFamily="34" charset="0"/>
            </a:endParaRPr>
          </a:p>
          <a:p>
            <a:pPr marL="809010" lvl="1" indent="-342900">
              <a:buFont typeface="Arial" panose="020B0604020202020204" pitchFamily="34" charset="0"/>
              <a:buChar char="•"/>
            </a:pPr>
            <a:r>
              <a:rPr lang="en-US" sz="2000" b="0" dirty="0">
                <a:solidFill>
                  <a:srgbClr val="171717"/>
                </a:solidFill>
                <a:effectLst/>
                <a:latin typeface="Segoe UI" panose="020B0502040204020203" pitchFamily="34" charset="0"/>
              </a:rPr>
              <a:t>Peering</a:t>
            </a:r>
          </a:p>
        </p:txBody>
      </p:sp>
    </p:spTree>
    <p:extLst>
      <p:ext uri="{BB962C8B-B14F-4D97-AF65-F5344CB8AC3E}">
        <p14:creationId xmlns:p14="http://schemas.microsoft.com/office/powerpoint/2010/main" val="1444546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Demo</a:t>
            </a:r>
          </a:p>
        </p:txBody>
      </p:sp>
      <p:sp>
        <p:nvSpPr>
          <p:cNvPr id="7" name="TextBox 6">
            <a:extLst>
              <a:ext uri="{FF2B5EF4-FFF2-40B4-BE49-F238E27FC236}">
                <a16:creationId xmlns:a16="http://schemas.microsoft.com/office/drawing/2014/main" id="{DBE4D716-942D-492E-9648-C46E1E4588AC}"/>
              </a:ext>
            </a:extLst>
          </p:cNvPr>
          <p:cNvSpPr txBox="1"/>
          <p:nvPr/>
        </p:nvSpPr>
        <p:spPr>
          <a:xfrm>
            <a:off x="365918" y="2939296"/>
            <a:ext cx="11704638" cy="1107996"/>
          </a:xfrm>
          <a:prstGeom prst="rect">
            <a:avLst/>
          </a:prstGeom>
          <a:noFill/>
        </p:spPr>
        <p:txBody>
          <a:bodyPr wrap="square">
            <a:spAutoFit/>
          </a:bodyPr>
          <a:lstStyle/>
          <a:p>
            <a:r>
              <a:rPr lang="en-US" sz="6600" b="0" dirty="0">
                <a:solidFill>
                  <a:srgbClr val="171717"/>
                </a:solidFill>
                <a:effectLst/>
                <a:latin typeface="Segoe UI" panose="020B0502040204020203" pitchFamily="34" charset="0"/>
              </a:rPr>
              <a:t>Creating Azure Virtual Network</a:t>
            </a:r>
          </a:p>
        </p:txBody>
      </p:sp>
      <p:pic>
        <p:nvPicPr>
          <p:cNvPr id="2" name="M1-L5-Demo1-Creating Vnet">
            <a:hlinkClick r:id="" action="ppaction://media"/>
            <a:extLst>
              <a:ext uri="{FF2B5EF4-FFF2-40B4-BE49-F238E27FC236}">
                <a16:creationId xmlns:a16="http://schemas.microsoft.com/office/drawing/2014/main" id="{006B18D5-84AC-498F-B7A9-D02C7F6282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5258"/>
            <a:ext cx="12436474" cy="6995516"/>
          </a:xfrm>
          <a:prstGeom prst="rect">
            <a:avLst/>
          </a:prstGeom>
        </p:spPr>
      </p:pic>
    </p:spTree>
    <p:extLst>
      <p:ext uri="{BB962C8B-B14F-4D97-AF65-F5344CB8AC3E}">
        <p14:creationId xmlns:p14="http://schemas.microsoft.com/office/powerpoint/2010/main" val="8334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What is Azure VPN Gateway? </a:t>
            </a:r>
          </a:p>
        </p:txBody>
      </p:sp>
      <p:sp>
        <p:nvSpPr>
          <p:cNvPr id="3" name="Text Placeholder 2">
            <a:extLst>
              <a:ext uri="{FF2B5EF4-FFF2-40B4-BE49-F238E27FC236}">
                <a16:creationId xmlns:a16="http://schemas.microsoft.com/office/drawing/2014/main" id="{9354CC92-6D63-4806-91C4-2DF9A427D573}"/>
              </a:ext>
            </a:extLst>
          </p:cNvPr>
          <p:cNvSpPr>
            <a:spLocks noGrp="1"/>
          </p:cNvSpPr>
          <p:nvPr>
            <p:ph type="body" sz="quarter" idx="13"/>
          </p:nvPr>
        </p:nvSpPr>
        <p:spPr>
          <a:xfrm>
            <a:off x="274640" y="1530319"/>
            <a:ext cx="11889564" cy="2329869"/>
          </a:xfrm>
        </p:spPr>
        <p:txBody>
          <a:bodyPr/>
          <a:lstStyle/>
          <a:p>
            <a:pPr marL="342900" indent="-342900">
              <a:buFont typeface="Arial" panose="020B0604020202020204" pitchFamily="34" charset="0"/>
              <a:buChar char="•"/>
            </a:pPr>
            <a:r>
              <a:rPr lang="en-US" sz="2000" dirty="0">
                <a:latin typeface="+mn-lt"/>
              </a:rPr>
              <a:t>VPN: Virtual Private Network.</a:t>
            </a:r>
          </a:p>
          <a:p>
            <a:pPr marL="342900" indent="-342900">
              <a:buFont typeface="Arial" panose="020B0604020202020204" pitchFamily="34" charset="0"/>
              <a:buChar char="•"/>
            </a:pPr>
            <a:r>
              <a:rPr lang="en-US" sz="2000" dirty="0">
                <a:latin typeface="+mn-lt"/>
              </a:rPr>
              <a:t>An encrypted tunnel between two or more trusted networks over untrusted network (internet).</a:t>
            </a:r>
          </a:p>
          <a:p>
            <a:pPr marL="342900" indent="-342900">
              <a:buFont typeface="Arial" panose="020B0604020202020204" pitchFamily="34" charset="0"/>
              <a:buChar char="•"/>
            </a:pPr>
            <a:r>
              <a:rPr lang="en-US" sz="2000" dirty="0">
                <a:latin typeface="+mn-lt"/>
              </a:rPr>
              <a:t>Azure VPN Gateway is a type of virtual network gateway deployed in virtual network to enable the following:</a:t>
            </a:r>
          </a:p>
          <a:p>
            <a:pPr marL="818623" lvl="3" indent="-342900">
              <a:buFont typeface="Wingdings" panose="05000000000000000000" pitchFamily="2" charset="2"/>
              <a:buChar char="§"/>
            </a:pPr>
            <a:r>
              <a:rPr lang="en-US" sz="1800" dirty="0"/>
              <a:t>Connect on-premises datacenters to virtual networks through a site-to-site connection.</a:t>
            </a:r>
          </a:p>
          <a:p>
            <a:pPr marL="818623" lvl="3" indent="-342900">
              <a:buFont typeface="Wingdings" panose="05000000000000000000" pitchFamily="2" charset="2"/>
              <a:buChar char="§"/>
            </a:pPr>
            <a:r>
              <a:rPr lang="en-US" sz="1800" dirty="0"/>
              <a:t>Connect individual devices to virtual networks through a point-to-site connection.</a:t>
            </a:r>
          </a:p>
          <a:p>
            <a:pPr marL="818623" lvl="3" indent="-342900">
              <a:buFont typeface="Wingdings" panose="05000000000000000000" pitchFamily="2" charset="2"/>
              <a:buChar char="§"/>
            </a:pPr>
            <a:r>
              <a:rPr lang="en-US" sz="1800" dirty="0"/>
              <a:t>Connect virtual networks to other virtual networks through a network-to-network connection</a:t>
            </a:r>
            <a:endParaRPr lang="en-US" sz="1800" dirty="0">
              <a:latin typeface="+mn-lt"/>
            </a:endParaRPr>
          </a:p>
        </p:txBody>
      </p:sp>
      <p:pic>
        <p:nvPicPr>
          <p:cNvPr id="1026" name="Picture 2" descr="Visualization of a VPN connection to Azure.">
            <a:extLst>
              <a:ext uri="{FF2B5EF4-FFF2-40B4-BE49-F238E27FC236}">
                <a16:creationId xmlns:a16="http://schemas.microsoft.com/office/drawing/2014/main" id="{AD7D86E8-20BD-4161-864D-324B5DAC8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7" y="3860188"/>
            <a:ext cx="7620000" cy="2193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48676B-71A6-48E9-855A-1757CF53E0C0}"/>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spTree>
    <p:extLst>
      <p:ext uri="{BB962C8B-B14F-4D97-AF65-F5344CB8AC3E}">
        <p14:creationId xmlns:p14="http://schemas.microsoft.com/office/powerpoint/2010/main" val="4217492745"/>
      </p:ext>
    </p:extLst>
  </p:cSld>
  <p:clrMapOvr>
    <a:masterClrMapping/>
  </p:clrMapOvr>
</p:sld>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2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1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1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1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3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AppIcons.Zoom" Revision="1" Stencil="System.Storyboarding.WindowsAppIcons" StencilVersion="0.1"/>
</Control>
</file>

<file path=customXml/item10.xml><?xml version="1.0" encoding="utf-8"?>
<Control xmlns="http://schemas.microsoft.com/VisualStudio/2011/storyboarding/control">
  <Id Name="4b899d4c-b1de-4c17-8765-a5b417bf4ebc" Revision="1" Stencil="System.MyShapes" StencilVersion="1.0"/>
</Control>
</file>

<file path=customXml/item11.xml><?xml version="1.0" encoding="utf-8"?>
<Control xmlns="http://schemas.microsoft.com/VisualStudio/2011/storyboarding/control">
  <Id Name="5937341c-7984-4fd4-bf24-0d1d5d33c133" Revision="1" Stencil="System.MyShapes" StencilVersion="1.0"/>
</Control>
</file>

<file path=customXml/item12.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13.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14.xml><?xml version="1.0" encoding="utf-8"?>
<Control xmlns="http://schemas.microsoft.com/VisualStudio/2011/storyboarding/control">
  <Id Name="System.Storyboarding.WindowsAppIcons.Settings" Revision="1" Stencil="System.Storyboarding.WindowsAppIcons" StencilVersion="0.1"/>
</Control>
</file>

<file path=customXml/item15.xml><?xml version="1.0" encoding="utf-8"?>
<Control xmlns="http://schemas.microsoft.com/VisualStudio/2011/storyboarding/control">
  <Id Name="System.Storyboarding.WindowsPhoneIcons.Cancel" Revision="1" Stencil="System.Storyboarding.WindowsPhoneIcons" StencilVersion="0.1"/>
</Control>
</file>

<file path=customXml/item16.xml><?xml version="1.0" encoding="utf-8"?>
<Control xmlns="http://schemas.microsoft.com/VisualStudio/2011/storyboarding/control">
  <Id Name="System.Storyboarding.WindowsPhoneIcons.OverflowDots" Revision="1" Stencil="System.Storyboarding.WindowsPhoneIcons" StencilVersion="0.1"/>
</Control>
</file>

<file path=customXml/item17.xml><?xml version="1.0" encoding="utf-8"?>
<Control xmlns="http://schemas.microsoft.com/VisualStudio/2011/storyboarding/control">
  <Id Name="System.Storyboarding.WindowsPhoneIcons.Cancel" Revision="1" Stencil="System.Storyboarding.WindowsPhoneIcons" StencilVersion="0.1"/>
</Control>
</file>

<file path=customXml/item18.xml><?xml version="1.0" encoding="utf-8"?>
<Control xmlns="http://schemas.microsoft.com/VisualStudio/2011/storyboarding/control">
  <Id Name="System.Storyboarding.WindowsAppIcons.Settings" Revision="1" Stencil="System.Storyboarding.WindowsAppIcons" StencilVersion="0.1"/>
</Control>
</file>

<file path=customXml/item19.xml><?xml version="1.0" encoding="utf-8"?>
<Control xmlns="http://schemas.microsoft.com/VisualStudio/2011/storyboarding/control">
  <Id Name="5a8b3174-5e96-4781-9824-45fe10020527" Revision="1" Stencil="System.MyShapes" StencilVersion="1.0"/>
</Control>
</file>

<file path=customXml/item2.xml><?xml version="1.0" encoding="utf-8"?>
<Control xmlns="http://schemas.microsoft.com/VisualStudio/2011/storyboarding/control">
  <Id Name="1db4a566-4f2f-4e29-8012-63f4aff780b4" Revision="1" Stencil="09ee8e29-8a48-4e3d-a569-7c1ba11c2e3d" StencilVersion="1.0"/>
</Control>
</file>

<file path=customXml/item20.xml><?xml version="1.0" encoding="utf-8"?>
<Control xmlns="http://schemas.microsoft.com/VisualStudio/2011/storyboarding/control">
  <Id Name="System.Storyboarding.WindowsAppIcons.Settings" Revision="1" Stencil="System.Storyboarding.WindowsAppIcons" StencilVersion="0.1"/>
</Control>
</file>

<file path=customXml/item21.xml><?xml version="1.0" encoding="utf-8"?>
<Control xmlns="http://schemas.microsoft.com/VisualStudio/2011/storyboarding/control">
  <Id Name="95030e5e-d43f-4111-a1c2-743a7dbd35b6" Revision="1" Stencil="System.MyShapes" StencilVersion="1.0"/>
</Control>
</file>

<file path=customXml/item22.xml><?xml version="1.0" encoding="utf-8"?>
<Control xmlns="http://schemas.microsoft.com/VisualStudio/2011/storyboarding/control">
  <Id Name="System.Storyboarding.WindowsPhoneIcons.Cancel" Revision="1" Stencil="System.Storyboarding.WindowsPhoneIcons" StencilVersion="0.1"/>
</Control>
</file>

<file path=customXml/item23.xml><?xml version="1.0" encoding="utf-8"?>
<Control xmlns="http://schemas.microsoft.com/VisualStudio/2011/storyboarding/control">
  <Id Name="System.Storyboarding.WindowsAppIcons.Copy" Revision="1" Stencil="System.Storyboarding.WindowsAppIcons" StencilVersion="0.1"/>
</Control>
</file>

<file path=customXml/item24.xml><?xml version="1.0" encoding="utf-8"?>
<Control xmlns="http://schemas.microsoft.com/VisualStudio/2011/storyboarding/control">
  <Id Name="38b88af0-0751-44eb-8b42-d5ddb4671698" Revision="1" Stencil="System.MyShapes" StencilVersion="1.0"/>
</Control>
</file>

<file path=customXml/item25.xml><?xml version="1.0" encoding="utf-8"?>
<Control xmlns="http://schemas.microsoft.com/VisualStudio/2011/storyboarding/control">
  <Id Name="System.Storyboarding.WindowsAppIcons.Copy" Revision="1" Stencil="System.Storyboarding.WindowsAppIcons" StencilVersion="0.1"/>
</Control>
</file>

<file path=customXml/item26.xml><?xml version="1.0" encoding="utf-8"?>
<Control xmlns="http://schemas.microsoft.com/VisualStudio/2011/storyboarding/control">
  <Id Name="77f5da85-bd9c-419d-98a6-7b87a515bee2" Revision="1" Stencil="System.MyShapes" StencilVersion="1.0"/>
</Control>
</file>

<file path=customXml/item27.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28.xml><?xml version="1.0" encoding="utf-8"?>
<Control xmlns="http://schemas.microsoft.com/VisualStudio/2011/storyboarding/control">
  <Id Name="System.Storyboarding.WindowsPhoneIcons.Cancel" Revision="1" Stencil="System.Storyboarding.WindowsPhoneIcons" StencilVersion="0.1"/>
</Control>
</file>

<file path=customXml/item29.xml><?xml version="1.0" encoding="utf-8"?>
<Control xmlns="http://schemas.microsoft.com/VisualStudio/2011/storyboarding/control">
  <Id Name="5a8b3174-5e96-4781-9824-45fe10020527" Revision="1" Stencil="System.MyShapes" StencilVersion="1.0"/>
</Control>
</file>

<file path=customXml/item3.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30.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31.xml><?xml version="1.0" encoding="utf-8"?>
<Control xmlns="http://schemas.microsoft.com/VisualStudio/2011/storyboarding/control">
  <Id Name="95030e5e-d43f-4111-a1c2-743a7dbd35b6" Revision="1" Stencil="System.MyShapes" StencilVersion="1.0"/>
</Control>
</file>

<file path=customXml/item32.xml><?xml version="1.0" encoding="utf-8"?>
<Control xmlns="http://schemas.microsoft.com/VisualStudio/2011/storyboarding/control">
  <Id Name="System.Storyboarding.WindowsAppIcons.Settings" Revision="1" Stencil="System.Storyboarding.WindowsAppIcons" StencilVersion="0.1"/>
</Control>
</file>

<file path=customXml/item33.xml><?xml version="1.0" encoding="utf-8"?>
<Control xmlns="http://schemas.microsoft.com/VisualStudio/2011/storyboarding/control">
  <Id Name="28fb7df8-6c86-43a9-9095-4b847846147c" Revision="1" Stencil="System.MyShapes" StencilVersion="1.0"/>
</Control>
</file>

<file path=customXml/item34.xml><?xml version="1.0" encoding="utf-8"?>
<Control xmlns="http://schemas.microsoft.com/VisualStudio/2011/storyboarding/control">
  <Id Name="8053f092-3f2a-4935-a32b-c4b725e8152d" Revision="1" Stencil="System.MyShapes" StencilVersion="1.0"/>
</Control>
</file>

<file path=customXml/item35.xml><?xml version="1.0" encoding="utf-8"?>
<Control xmlns="http://schemas.microsoft.com/VisualStudio/2011/storyboarding/control">
  <Id Name="System.Storyboarding.WindowsPhoneIcons.Cancel" Revision="1" Stencil="System.Storyboarding.WindowsPhoneIcons" StencilVersion="0.1"/>
</Control>
</file>

<file path=customXml/item36.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4e993590e622ed2bd331893c9f108928">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3d27992b14a526038fb0a3e57024a4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7.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38.xml><?xml version="1.0" encoding="utf-8"?>
<Control xmlns="http://schemas.microsoft.com/VisualStudio/2011/storyboarding/control">
  <Id Name="System.Storyboarding.WindowsPhoneIcons.OverflowDots" Revision="1" Stencil="System.Storyboarding.WindowsPhoneIcons" StencilVersion="0.1"/>
</Control>
</file>

<file path=customXml/item39.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4.xml><?xml version="1.0" encoding="utf-8"?>
<Control xmlns="http://schemas.microsoft.com/VisualStudio/2011/storyboarding/control">
  <Id Name="System.Storyboarding.WindowsPhoneIcons.Add" Revision="1" Stencil="System.Storyboarding.WindowsPhoneIcons" StencilVersion="0.1"/>
</Control>
</file>

<file path=customXml/item40.xml><?xml version="1.0" encoding="utf-8"?>
<Control xmlns="http://schemas.microsoft.com/VisualStudio/2011/storyboarding/control">
  <Id Name="1c2fbc2a-c7e9-4dd4-a869-97fb70ae0309" Revision="1" Stencil="85a07843-b809-41ee-b566-325b1850150a" StencilVersion="1.0"/>
</Control>
</file>

<file path=customXml/item41.xml><?xml version="1.0" encoding="utf-8"?>
<Control xmlns="http://schemas.microsoft.com/VisualStudio/2011/storyboarding/control">
  <Id Name="System.Storyboarding.WindowsPhoneIcons.Minus" Revision="1" Stencil="System.Storyboarding.WindowsPhoneIcons" StencilVersion="0.1"/>
</Control>
</file>

<file path=customXml/item42.xml><?xml version="1.0" encoding="utf-8"?>
<Control xmlns="http://schemas.microsoft.com/VisualStudio/2011/storyboarding/control">
  <Id Name="5937341c-7984-4fd4-bf24-0d1d5d33c133" Revision="1" Stencil="System.MyShapes" StencilVersion="1.0"/>
</Control>
</file>

<file path=customXml/item43.xml><?xml version="1.0" encoding="utf-8"?>
<Control xmlns="http://schemas.microsoft.com/VisualStudio/2011/storyboarding/control">
  <Id Name="6d31312a-e778-4374-9db8-70be111b08c6" Revision="1" Stencil="System.MyShapes" StencilVersion="1.0"/>
</Control>
</file>

<file path=customXml/item44.xml><?xml version="1.0" encoding="utf-8"?>
<Control xmlns="http://schemas.microsoft.com/VisualStudio/2011/storyboarding/control">
  <Id Name="4b899d4c-b1de-4c17-8765-a5b417bf4ebc" Revision="1" Stencil="System.MyShapes" StencilVersion="1.0"/>
</Control>
</file>

<file path=customXml/item45.xml><?xml version="1.0" encoding="utf-8"?>
<Control xmlns="http://schemas.microsoft.com/VisualStudio/2011/storyboarding/control">
  <Id Name="8053f092-3f2a-4935-a32b-c4b725e8152d" Revision="1" Stencil="System.MyShapes" StencilVersion="1.0"/>
</Control>
</file>

<file path=customXml/item46.xml><?xml version="1.0" encoding="utf-8"?>
<Control xmlns="http://schemas.microsoft.com/VisualStudio/2011/storyboarding/control">
  <Id Name="e9d383c8-3e3d-4afe-bad2-e7c666f1c010" Revision="1" Stencil="System.MyShapes" StencilVersion="1.0"/>
</Control>
</file>

<file path=customXml/item47.xml><?xml version="1.0" encoding="utf-8"?>
<Control xmlns="http://schemas.microsoft.com/VisualStudio/2011/storyboarding/control">
  <Id Name="System.Storyboarding.WindowsPhoneIcons.Cancel" Revision="1" Stencil="System.Storyboarding.WindowsPhoneIcons" StencilVersion="0.1"/>
</Control>
</file>

<file path=customXml/item48.xml><?xml version="1.0" encoding="utf-8"?>
<Control xmlns="http://schemas.microsoft.com/VisualStudio/2011/storyboarding/control">
  <Id Name="System.Storyboarding.WindowsPhoneIcons.Minus" Revision="1" Stencil="System.Storyboarding.WindowsPhoneIcons" StencilVersion="0.1"/>
</Control>
</file>

<file path=customXml/item49.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8053f092-3f2a-4935-a32b-c4b725e8152d" Revision="1" Stencil="System.MyShapes" StencilVersion="1.0"/>
</Control>
</file>

<file path=customXml/item50.xml><?xml version="1.0" encoding="utf-8"?>
<Control xmlns="http://schemas.microsoft.com/VisualStudio/2011/storyboarding/control">
  <Id Name="38b88af0-0751-44eb-8b42-d5ddb4671698" Revision="1" Stencil="System.MyShapes" StencilVersion="1.0"/>
</Control>
</file>

<file path=customXml/item51.xml><?xml version="1.0" encoding="utf-8"?>
<Control xmlns="http://schemas.microsoft.com/VisualStudio/2011/storyboarding/control">
  <Id Name="1c2fbc2a-c7e9-4dd4-a869-97fb70ae0309" Revision="1" Stencil="85a07843-b809-41ee-b566-325b1850150a" StencilVersion="1.0"/>
</Control>
</file>

<file path=customXml/item52.xml><?xml version="1.0" encoding="utf-8"?>
<Control xmlns="http://schemas.microsoft.com/VisualStudio/2011/storyboarding/control">
  <Id Name="System.Storyboarding.WindowsPhoneIcons.OverflowDots" Revision="1" Stencil="System.Storyboarding.WindowsPhoneIcons" StencilVersion="0.1"/>
</Control>
</file>

<file path=customXml/item53.xml><?xml version="1.0" encoding="utf-8"?>
<Control xmlns="http://schemas.microsoft.com/VisualStudio/2011/storyboarding/control">
  <Id Name="System.Storyboarding.WindowsAppIcons.Zoom" Revision="1" Stencil="System.Storyboarding.WindowsAppIcons" StencilVersion="0.1"/>
</Control>
</file>

<file path=customXml/item54.xml><?xml version="1.0" encoding="utf-8"?>
<Control xmlns="http://schemas.microsoft.com/VisualStudio/2011/storyboarding/control">
  <Id Name="System.Storyboarding.Common.MousePointer" Revision="1" Stencil="System.Storyboarding.Common" StencilVersion="0.1"/>
</Control>
</file>

<file path=customXml/item55.xml><?xml version="1.0" encoding="utf-8"?>
<Control xmlns="http://schemas.microsoft.com/VisualStudio/2011/storyboarding/control">
  <Id Name="System.Storyboarding.WindowsPhoneIcons.OverflowDots" Revision="1" Stencil="System.Storyboarding.WindowsPhoneIcons" StencilVersion="0.1"/>
</Control>
</file>

<file path=customXml/item56.xml><?xml version="1.0" encoding="utf-8"?>
<Control xmlns="http://schemas.microsoft.com/VisualStudio/2011/storyboarding/control">
  <Id Name="e9d383c8-3e3d-4afe-bad2-e7c666f1c010" Revision="1" Stencil="System.MyShapes" StencilVersion="1.0"/>
</Control>
</file>

<file path=customXml/item57.xml><?xml version="1.0" encoding="utf-8"?>
<Control xmlns="http://schemas.microsoft.com/VisualStudio/2011/storyboarding/control">
  <Id Name="95030e5e-d43f-4111-a1c2-743a7dbd35b6" Revision="1" Stencil="System.MyShapes" StencilVersion="1.0"/>
</Control>
</file>

<file path=customXml/item58.xml><?xml version="1.0" encoding="utf-8"?>
<Control xmlns="http://schemas.microsoft.com/VisualStudio/2011/storyboarding/control">
  <Id Name="28fb7df8-6c86-43a9-9095-4b847846147c" Revision="1" Stencil="System.MyShapes" StencilVersion="1.0"/>
</Control>
</file>

<file path=customXml/item59.xml><?xml version="1.0" encoding="utf-8"?>
<Control xmlns="http://schemas.microsoft.com/VisualStudio/2011/storyboarding/control">
  <Id Name="5a8b3174-5e96-4781-9824-45fe10020527" Revision="1" Stencil="System.MyShapes" StencilVersion="1.0"/>
</Control>
</file>

<file path=customXml/item6.xml><?xml version="1.0" encoding="utf-8"?>
<Control xmlns="http://schemas.microsoft.com/VisualStudio/2011/storyboarding/control">
  <Id Name="System.Storyboarding.WindowsPhoneIcons.OverflowDots" Revision="1" Stencil="System.Storyboarding.WindowsPhoneIcons" StencilVersion="0.1"/>
</Control>
</file>

<file path=customXml/item60.xml><?xml version="1.0" encoding="utf-8"?>
<Control xmlns="http://schemas.microsoft.com/VisualStudio/2011/storyboarding/control">
  <Id Name="System.Storyboarding.WindowsPhoneIcons.Minus" Revision="1" Stencil="System.Storyboarding.WindowsPhoneIcons" StencilVersion="0.1"/>
</Control>
</file>

<file path=customXml/item61.xml><?xml version="1.0" encoding="utf-8"?>
<Control xmlns="http://schemas.microsoft.com/VisualStudio/2011/storyboarding/control">
  <Id Name="4b899d4c-b1de-4c17-8765-a5b417bf4ebc" Revision="1" Stencil="System.MyShapes" StencilVersion="1.0"/>
</Control>
</file>

<file path=customXml/item62.xml><?xml version="1.0" encoding="utf-8"?>
<Control xmlns="http://schemas.microsoft.com/VisualStudio/2011/storyboarding/control">
  <Id Name="System.Storyboarding.WindowsPhoneIcons.OverflowDots" Revision="1" Stencil="System.Storyboarding.WindowsPhoneIcons" StencilVersion="0.1"/>
</Control>
</file>

<file path=customXml/item63.xml><?xml version="1.0" encoding="utf-8"?>
<Control xmlns="http://schemas.microsoft.com/VisualStudio/2011/storyboarding/control">
  <Id Name="System.Storyboarding.WindowsAppIcons.Search" Revision="1" Stencil="System.Storyboarding.WindowsAppIcons" StencilVersion="0.1"/>
</Control>
</file>

<file path=customXml/item64.xml><?xml version="1.0" encoding="utf-8"?>
<Control xmlns="http://schemas.microsoft.com/VisualStudio/2011/storyboarding/control">
  <Id Name="5a8b3174-5e96-4781-9824-45fe10020527" Revision="1" Stencil="System.MyShapes" StencilVersion="1.0"/>
</Control>
</file>

<file path=customXml/item65.xml><?xml version="1.0" encoding="utf-8"?>
<Control xmlns="http://schemas.microsoft.com/VisualStudio/2011/storyboarding/control">
  <Id Name="System.Storyboarding.WindowsPhoneIcons.OverflowDots" Revision="1" Stencil="System.Storyboarding.WindowsPhoneIcons" StencilVersion="0.1"/>
</Control>
</file>

<file path=customXml/item66.xml><?xml version="1.0" encoding="utf-8"?>
<Control xmlns="http://schemas.microsoft.com/VisualStudio/2011/storyboarding/control">
  <Id Name="System.Storyboarding.WindowsAppIcons.Search" Revision="1" Stencil="System.Storyboarding.WindowsAppIcons" StencilVersion="0.1"/>
</Control>
</file>

<file path=customXml/item67.xml><?xml version="1.0" encoding="utf-8"?>
<Control xmlns="http://schemas.microsoft.com/VisualStudio/2011/storyboarding/control">
  <Id Name="5937341c-7984-4fd4-bf24-0d1d5d33c133" Revision="1" Stencil="System.MyShapes" StencilVersion="1.0"/>
</Control>
</file>

<file path=customXml/item68.xml><?xml version="1.0" encoding="utf-8"?>
<Control xmlns="http://schemas.microsoft.com/VisualStudio/2011/storyboarding/control">
  <Id Name="System.Storyboarding.WindowsPhoneIcons.OverflowDots" Revision="1" Stencil="System.Storyboarding.WindowsPhoneIcons" StencilVersion="0.1"/>
</Control>
</file>

<file path=customXml/item69.xml><?xml version="1.0" encoding="utf-8"?>
<Control xmlns="http://schemas.microsoft.com/VisualStudio/2011/storyboarding/control">
  <Id Name="System.Storyboarding.WindowsPhoneIcons.Cancel" Revision="1" Stencil="System.Storyboarding.WindowsPhoneIcons" StencilVersion="0.1"/>
</Control>
</file>

<file path=customXml/item7.xml><?xml version="1.0" encoding="utf-8"?>
<Control xmlns="http://schemas.microsoft.com/VisualStudio/2011/storyboarding/control">
  <Id Name="System.Storyboarding.WindowsAppIcons.Zoom" Revision="1" Stencil="System.Storyboarding.WindowsAppIcons" StencilVersion="0.1"/>
</Control>
</file>

<file path=customXml/item70.xml><?xml version="1.0" encoding="utf-8"?>
<Control xmlns="http://schemas.microsoft.com/VisualStudio/2011/storyboarding/control">
  <Id Name="4b899d4c-b1de-4c17-8765-a5b417bf4ebc" Revision="1" Stencil="System.MyShapes" StencilVersion="1.0"/>
</Control>
</file>

<file path=customXml/item7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72.xml><?xml version="1.0" encoding="utf-8"?>
<Control xmlns="http://schemas.microsoft.com/VisualStudio/2011/storyboarding/control">
  <Id Name="System.Storyboarding.WindowsAppIcons.Search" Revision="1" Stencil="System.Storyboarding.WindowsAppIcons" StencilVersion="0.1"/>
</Control>
</file>

<file path=customXml/item73.xml><?xml version="1.0" encoding="utf-8"?>
<Control xmlns="http://schemas.microsoft.com/VisualStudio/2011/storyboarding/control">
  <Id Name="StorytellingCommon.HandCursor" Revision="1" Stencil="StorytellingCommon" StencilVersion="1.0"/>
</Control>
</file>

<file path=customXml/item7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Customer-ready L100 deck describing the features and benefits of the Microsoft DevOps Solution (updated with Xamarin and HockeyApp info)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guidelines</TermName>
          <TermId xmlns="http://schemas.microsoft.com/office/infopath/2007/PartnerControls">4e9ebe8f-0ede-4ad1-a3ce-e75f36ac55f5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Cynthia Peng</DisplayName>
        <AccountId>14645</AccountId>
        <AccountType/>
      </UserInfo>
    </Owner>
    <PublishDate xmlns="230E9DF3-BE65-4C73-A93B-D1236EBD677E">2016-03-31T07:00:00+00:00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i:0#.f|membership|nedesai@microsoft.com</DisplayName>
        <AccountId>31976</AccountId>
        <AccountType/>
      </UserInfo>
      <UserInfo>
        <DisplayName>i:0#.f|membership|nideo@microsoft.com</DisplayName>
        <AccountId>6512</AccountId>
        <AccountType/>
      </UserInfo>
      <UserInfo>
        <DisplayName>i:0#.f|membership|achimdet@microsoft.com</DisplayName>
        <AccountId>5140</AccountId>
        <AccountType/>
      </UserInfo>
      <UserInfo>
        <DisplayName>i:0#.f|membership|jorgech@microsoft.com</DisplayName>
        <AccountId>622</AccountId>
        <AccountType/>
      </UserInfo>
      <UserInfo>
        <DisplayName>i:0#.f|membership|davidsb@microsoft.com</DisplayName>
        <AccountId>604</AccountId>
        <AccountType/>
      </UserInfo>
      <UserInfo>
        <DisplayName>i:0#.f|membership|v-anmarv@microsoft.com</DisplayName>
        <AccountId>45</AccountId>
        <AccountType/>
      </UserInfo>
      <UserInfo>
        <DisplayName>i:0#.f|membership|v-danaja@microsoft.com</DisplayName>
        <AccountId>176</AccountId>
        <AccountType/>
      </UserInfo>
      <UserInfo>
        <DisplayName>i:0#.f|membership|v-vicebo@microsoft.com</DisplayName>
        <AccountId>2943</AccountId>
        <AccountType/>
      </UserInfo>
      <UserInfo>
        <DisplayName>i:0#.f|membership|v-adbors@microsoft.com</DisplayName>
        <AccountId>512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201</Value>
      <Value>348</Value>
      <Value>346</Value>
      <Value>5</Value>
      <Value>21</Value>
      <Value>345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G01KC-1-15357</GenericText2>
    <_dlc_DocId xmlns="230e9df3-be65-4c73-a93b-d1236ebd677e">G01KC-99682991-15499</_dlc_DocId>
    <_dlc_DocIdUrl xmlns="230e9df3-be65-4c73-a93b-d1236ebd677e">
      <Url>https://microsoft.sharepoint.com/sites/Infopedia_G01KC/_layouts/15/DocIdRedir.aspx?ID=G01KC-99682991-15499</Url>
      <Description>G01KC-99682991-15499</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75.xml><?xml version="1.0" encoding="utf-8"?>
<Control xmlns="http://schemas.microsoft.com/VisualStudio/2011/storyboarding/control">
  <Id Name="1c2fbc2a-c7e9-4dd4-a869-97fb70ae0309" Revision="1" Stencil="85a07843-b809-41ee-b566-325b1850150a" StencilVersion="1.0"/>
</Control>
</file>

<file path=customXml/item76.xml><?xml version="1.0" encoding="utf-8"?>
<Control xmlns="http://schemas.microsoft.com/VisualStudio/2011/storyboarding/control">
  <Id Name="e9d383c8-3e3d-4afe-bad2-e7c666f1c010" Revision="1" Stencil="System.MyShapes" StencilVersion="1.0"/>
</Control>
</file>

<file path=customXml/item77.xml><?xml version="1.0" encoding="utf-8"?>
<Control xmlns="http://schemas.microsoft.com/VisualStudio/2011/storyboarding/control">
  <Id Name="1c2fbc2a-c7e9-4dd4-a869-97fb70ae0309" Revision="1" Stencil="85a07843-b809-41ee-b566-325b1850150a" StencilVersion="1.0"/>
</Control>
</file>

<file path=customXml/item78.xml><?xml version="1.0" encoding="utf-8"?>
<Control xmlns="http://schemas.microsoft.com/VisualStudio/2011/storyboarding/control">
  <Id Name="System.Storyboarding.WindowsAppIcons.Zoom" Revision="1" Stencil="System.Storyboarding.WindowsAppIcons" StencilVersion="0.1"/>
</Control>
</file>

<file path=customXml/item79.xml><?xml version="1.0" encoding="utf-8"?>
<Control xmlns="http://schemas.microsoft.com/VisualStudio/2011/storyboarding/control">
  <Id Name="38b88af0-0751-44eb-8b42-d5ddb4671698" Revision="1" Stencil="System.MyShapes" StencilVersion="1.0"/>
</Control>
</file>

<file path=customXml/item8.xml><?xml version="1.0" encoding="utf-8"?>
<Control xmlns="http://schemas.microsoft.com/VisualStudio/2011/storyboarding/control">
  <Id Name="21ce592b-caf6-43e6-83e0-33717e975a17" Revision="2" Stencil="System.MyShapes" StencilVersion="1.0"/>
</Control>
</file>

<file path=customXml/item80.xml><?xml version="1.0" encoding="utf-8"?>
<Control xmlns="http://schemas.microsoft.com/VisualStudio/2011/storyboarding/control">
  <Id Name="38b88af0-0751-44eb-8b42-d5ddb4671698" Revision="1" Stencil="System.MyShapes" StencilVersion="1.0"/>
</Control>
</file>

<file path=customXml/item81.xml><?xml version="1.0" encoding="utf-8"?>
<Control xmlns="http://schemas.microsoft.com/VisualStudio/2011/storyboarding/control">
  <Id Name="95030e5e-d43f-4111-a1c2-743a7dbd35b6" Revision="1" Stencil="System.MyShapes" StencilVersion="1.0"/>
</Control>
</file>

<file path=customXml/item82.xml><?xml version="1.0" encoding="utf-8"?>
<Control xmlns="http://schemas.microsoft.com/VisualStudio/2011/storyboarding/control">
  <Id Name="System.Storyboarding.WindowsPhoneIcons.Cancel" Revision="1" Stencil="System.Storyboarding.WindowsPhoneIcons" StencilVersion="0.1"/>
</Control>
</file>

<file path=customXml/item83.xml><?xml version="1.0" encoding="utf-8"?>
<Control xmlns="http://schemas.microsoft.com/VisualStudio/2011/storyboarding/control">
  <Id Name="5937341c-7984-4fd4-bf24-0d1d5d33c133" Revision="1" Stencil="System.MyShapes" StencilVersion="1.0"/>
</Control>
</file>

<file path=customXml/item84.xml><?xml version="1.0" encoding="utf-8"?>
<Control xmlns="http://schemas.microsoft.com/VisualStudio/2011/storyboarding/control">
  <Id Name="e9d383c8-3e3d-4afe-bad2-e7c666f1c010" Revision="1" Stencil="System.MyShapes" StencilVersion="1.0"/>
</Control>
</file>

<file path=customXml/item85.xml><?xml version="1.0" encoding="utf-8"?>
<Control xmlns="http://schemas.microsoft.com/VisualStudio/2011/storyboarding/control">
  <Id Name="System.Storyboarding.WindowsPhoneIcons.Add" Revision="1" Stencil="System.Storyboarding.WindowsPhoneIcons" StencilVersion="0.1"/>
</Control>
</file>

<file path=customXml/item86.xml><?xml version="1.0" encoding="utf-8"?>
<Control xmlns="http://schemas.microsoft.com/VisualStudio/2011/storyboarding/control">
  <Id Name="System.Storyboarding.WindowsPhoneIcons.Minus" Revision="1" Stencil="System.Storyboarding.WindowsPhoneIcons" StencilVersion="0.1"/>
</Control>
</file>

<file path=customXml/item87.xml><?xml version="1.0" encoding="utf-8"?>
<Control xmlns="http://schemas.microsoft.com/VisualStudio/2011/storyboarding/control">
  <Id Name="System.Storyboarding.Metro.MetroTileMedium" Revision="1" Stencil="System.Storyboarding.Metro" StencilVersion="0.1"/>
</Control>
</file>

<file path=customXml/item88.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89.xml><?xml version="1.0" encoding="utf-8"?>
<Control xmlns="http://schemas.microsoft.com/VisualStudio/2011/storyboarding/control">
  <Id Name="8053f092-3f2a-4935-a32b-c4b725e8152d" Revision="1" Stencil="System.MyShapes" StencilVersion="1.0"/>
</Control>
</file>

<file path=customXml/item9.xml><?xml version="1.0" encoding="utf-8"?>
<Control xmlns="http://schemas.microsoft.com/VisualStudio/2011/storyboarding/control">
  <Id Name="System.Storyboarding.WindowsAppIcons.Search" Revision="1" Stencil="System.Storyboarding.WindowsAppIcons" StencilVersion="0.1"/>
</Control>
</file>

<file path=customXml/itemProps1.xml><?xml version="1.0" encoding="utf-8"?>
<ds:datastoreItem xmlns:ds="http://schemas.openxmlformats.org/officeDocument/2006/customXml" ds:itemID="{DF47C7E5-37BC-48D2-A372-77E6C21D2095}">
  <ds:schemaRefs>
    <ds:schemaRef ds:uri="http://schemas.microsoft.com/VisualStudio/2011/storyboarding/control"/>
  </ds:schemaRefs>
</ds:datastoreItem>
</file>

<file path=customXml/itemProps10.xml><?xml version="1.0" encoding="utf-8"?>
<ds:datastoreItem xmlns:ds="http://schemas.openxmlformats.org/officeDocument/2006/customXml" ds:itemID="{CA51377C-732C-457A-B80A-BF9BAF062209}">
  <ds:schemaRefs>
    <ds:schemaRef ds:uri="http://schemas.microsoft.com/VisualStudio/2011/storyboarding/control"/>
  </ds:schemaRefs>
</ds:datastoreItem>
</file>

<file path=customXml/itemProps11.xml><?xml version="1.0" encoding="utf-8"?>
<ds:datastoreItem xmlns:ds="http://schemas.openxmlformats.org/officeDocument/2006/customXml" ds:itemID="{3A914DF8-5509-4A4A-BC88-E303489A147E}">
  <ds:schemaRefs>
    <ds:schemaRef ds:uri="http://schemas.microsoft.com/VisualStudio/2011/storyboarding/control"/>
  </ds:schemaRefs>
</ds:datastoreItem>
</file>

<file path=customXml/itemProps12.xml><?xml version="1.0" encoding="utf-8"?>
<ds:datastoreItem xmlns:ds="http://schemas.openxmlformats.org/officeDocument/2006/customXml" ds:itemID="{1E8A12F0-1F42-4AE0-B8D1-AD4D00323A3E}">
  <ds:schemaRefs>
    <ds:schemaRef ds:uri="http://schemas.microsoft.com/VisualStudio/2011/storyboarding/control"/>
  </ds:schemaRefs>
</ds:datastoreItem>
</file>

<file path=customXml/itemProps13.xml><?xml version="1.0" encoding="utf-8"?>
<ds:datastoreItem xmlns:ds="http://schemas.openxmlformats.org/officeDocument/2006/customXml" ds:itemID="{A9508FDE-6BF6-40CA-9812-29B35D916E6A}">
  <ds:schemaRefs>
    <ds:schemaRef ds:uri="http://schemas.microsoft.com/VisualStudio/2011/storyboarding/control"/>
  </ds:schemaRefs>
</ds:datastoreItem>
</file>

<file path=customXml/itemProps14.xml><?xml version="1.0" encoding="utf-8"?>
<ds:datastoreItem xmlns:ds="http://schemas.openxmlformats.org/officeDocument/2006/customXml" ds:itemID="{4C901689-73BD-42C8-873A-30FE3730308C}">
  <ds:schemaRefs>
    <ds:schemaRef ds:uri="http://schemas.microsoft.com/VisualStudio/2011/storyboarding/control"/>
  </ds:schemaRefs>
</ds:datastoreItem>
</file>

<file path=customXml/itemProps15.xml><?xml version="1.0" encoding="utf-8"?>
<ds:datastoreItem xmlns:ds="http://schemas.openxmlformats.org/officeDocument/2006/customXml" ds:itemID="{C44CE31D-C8FF-48AB-B45E-B917F7B1D6DB}">
  <ds:schemaRefs>
    <ds:schemaRef ds:uri="http://schemas.microsoft.com/VisualStudio/2011/storyboarding/control"/>
  </ds:schemaRefs>
</ds:datastoreItem>
</file>

<file path=customXml/itemProps16.xml><?xml version="1.0" encoding="utf-8"?>
<ds:datastoreItem xmlns:ds="http://schemas.openxmlformats.org/officeDocument/2006/customXml" ds:itemID="{F024D98F-8F02-4038-9C88-2D54CDF6DA3E}">
  <ds:schemaRefs>
    <ds:schemaRef ds:uri="http://schemas.microsoft.com/VisualStudio/2011/storyboarding/control"/>
  </ds:schemaRefs>
</ds:datastoreItem>
</file>

<file path=customXml/itemProps17.xml><?xml version="1.0" encoding="utf-8"?>
<ds:datastoreItem xmlns:ds="http://schemas.openxmlformats.org/officeDocument/2006/customXml" ds:itemID="{F6A8642E-B03B-4B6C-92A7-CF2E4BB19084}">
  <ds:schemaRefs>
    <ds:schemaRef ds:uri="http://schemas.microsoft.com/VisualStudio/2011/storyboarding/control"/>
  </ds:schemaRefs>
</ds:datastoreItem>
</file>

<file path=customXml/itemProps18.xml><?xml version="1.0" encoding="utf-8"?>
<ds:datastoreItem xmlns:ds="http://schemas.openxmlformats.org/officeDocument/2006/customXml" ds:itemID="{47BC0E40-0ADE-4F8A-A900-ECB1E03706E9}">
  <ds:schemaRefs>
    <ds:schemaRef ds:uri="http://schemas.microsoft.com/VisualStudio/2011/storyboarding/control"/>
  </ds:schemaRefs>
</ds:datastoreItem>
</file>

<file path=customXml/itemProps19.xml><?xml version="1.0" encoding="utf-8"?>
<ds:datastoreItem xmlns:ds="http://schemas.openxmlformats.org/officeDocument/2006/customXml" ds:itemID="{929661E5-CEBF-4B2A-A35C-38433BE3469A}">
  <ds:schemaRefs>
    <ds:schemaRef ds:uri="http://schemas.microsoft.com/VisualStudio/2011/storyboarding/control"/>
  </ds:schemaRefs>
</ds:datastoreItem>
</file>

<file path=customXml/itemProps2.xml><?xml version="1.0" encoding="utf-8"?>
<ds:datastoreItem xmlns:ds="http://schemas.openxmlformats.org/officeDocument/2006/customXml" ds:itemID="{9474E515-1B86-4C8C-9F71-95765877A4DC}">
  <ds:schemaRefs>
    <ds:schemaRef ds:uri="http://schemas.microsoft.com/VisualStudio/2011/storyboarding/control"/>
  </ds:schemaRefs>
</ds:datastoreItem>
</file>

<file path=customXml/itemProps20.xml><?xml version="1.0" encoding="utf-8"?>
<ds:datastoreItem xmlns:ds="http://schemas.openxmlformats.org/officeDocument/2006/customXml" ds:itemID="{33ABD0A0-E411-414C-8890-C1B8937CD2B2}">
  <ds:schemaRefs>
    <ds:schemaRef ds:uri="http://schemas.microsoft.com/VisualStudio/2011/storyboarding/control"/>
  </ds:schemaRefs>
</ds:datastoreItem>
</file>

<file path=customXml/itemProps21.xml><?xml version="1.0" encoding="utf-8"?>
<ds:datastoreItem xmlns:ds="http://schemas.openxmlformats.org/officeDocument/2006/customXml" ds:itemID="{44207562-8EAF-474E-AAA8-6415CBA34821}">
  <ds:schemaRefs>
    <ds:schemaRef ds:uri="http://schemas.microsoft.com/VisualStudio/2011/storyboarding/control"/>
  </ds:schemaRefs>
</ds:datastoreItem>
</file>

<file path=customXml/itemProps22.xml><?xml version="1.0" encoding="utf-8"?>
<ds:datastoreItem xmlns:ds="http://schemas.openxmlformats.org/officeDocument/2006/customXml" ds:itemID="{E0387475-1712-4B53-92BE-CEA337C10DED}">
  <ds:schemaRefs>
    <ds:schemaRef ds:uri="http://schemas.microsoft.com/VisualStudio/2011/storyboarding/control"/>
  </ds:schemaRefs>
</ds:datastoreItem>
</file>

<file path=customXml/itemProps23.xml><?xml version="1.0" encoding="utf-8"?>
<ds:datastoreItem xmlns:ds="http://schemas.openxmlformats.org/officeDocument/2006/customXml" ds:itemID="{51C1B6F2-98A7-42A3-811F-21FBF5B7D3EB}">
  <ds:schemaRefs>
    <ds:schemaRef ds:uri="http://schemas.microsoft.com/VisualStudio/2011/storyboarding/control"/>
  </ds:schemaRefs>
</ds:datastoreItem>
</file>

<file path=customXml/itemProps24.xml><?xml version="1.0" encoding="utf-8"?>
<ds:datastoreItem xmlns:ds="http://schemas.openxmlformats.org/officeDocument/2006/customXml" ds:itemID="{74C64B30-A47D-415F-B4E9-8AEF21F0F07A}">
  <ds:schemaRefs>
    <ds:schemaRef ds:uri="http://schemas.microsoft.com/VisualStudio/2011/storyboarding/control"/>
  </ds:schemaRefs>
</ds:datastoreItem>
</file>

<file path=customXml/itemProps25.xml><?xml version="1.0" encoding="utf-8"?>
<ds:datastoreItem xmlns:ds="http://schemas.openxmlformats.org/officeDocument/2006/customXml" ds:itemID="{FC21AB61-1B31-49F5-8D98-0A28806E069C}">
  <ds:schemaRefs>
    <ds:schemaRef ds:uri="http://schemas.microsoft.com/VisualStudio/2011/storyboarding/control"/>
  </ds:schemaRefs>
</ds:datastoreItem>
</file>

<file path=customXml/itemProps26.xml><?xml version="1.0" encoding="utf-8"?>
<ds:datastoreItem xmlns:ds="http://schemas.openxmlformats.org/officeDocument/2006/customXml" ds:itemID="{D7036DEC-A141-4E5D-9668-A3034B809E57}">
  <ds:schemaRefs>
    <ds:schemaRef ds:uri="http://schemas.microsoft.com/VisualStudio/2011/storyboarding/control"/>
  </ds:schemaRefs>
</ds:datastoreItem>
</file>

<file path=customXml/itemProps27.xml><?xml version="1.0" encoding="utf-8"?>
<ds:datastoreItem xmlns:ds="http://schemas.openxmlformats.org/officeDocument/2006/customXml" ds:itemID="{3388E679-AD1F-45C7-8402-1361D5CF9FFD}">
  <ds:schemaRefs>
    <ds:schemaRef ds:uri="http://schemas.microsoft.com/VisualStudio/2011/storyboarding/control"/>
  </ds:schemaRefs>
</ds:datastoreItem>
</file>

<file path=customXml/itemProps28.xml><?xml version="1.0" encoding="utf-8"?>
<ds:datastoreItem xmlns:ds="http://schemas.openxmlformats.org/officeDocument/2006/customXml" ds:itemID="{34A57D0E-21CF-4E97-BA72-8DA2BC5079B1}">
  <ds:schemaRefs>
    <ds:schemaRef ds:uri="http://schemas.microsoft.com/VisualStudio/2011/storyboarding/control"/>
  </ds:schemaRefs>
</ds:datastoreItem>
</file>

<file path=customXml/itemProps29.xml><?xml version="1.0" encoding="utf-8"?>
<ds:datastoreItem xmlns:ds="http://schemas.openxmlformats.org/officeDocument/2006/customXml" ds:itemID="{7D467AD3-E518-41D5-A575-36FB0CA10AA8}">
  <ds:schemaRefs>
    <ds:schemaRef ds:uri="http://schemas.microsoft.com/VisualStudio/2011/storyboarding/control"/>
  </ds:schemaRefs>
</ds:datastoreItem>
</file>

<file path=customXml/itemProps3.xml><?xml version="1.0" encoding="utf-8"?>
<ds:datastoreItem xmlns:ds="http://schemas.openxmlformats.org/officeDocument/2006/customXml" ds:itemID="{18900BF4-F8C0-437A-AC20-1A461BA3533B}">
  <ds:schemaRefs>
    <ds:schemaRef ds:uri="http://schemas.microsoft.com/VisualStudio/2011/storyboarding/control"/>
  </ds:schemaRefs>
</ds:datastoreItem>
</file>

<file path=customXml/itemProps30.xml><?xml version="1.0" encoding="utf-8"?>
<ds:datastoreItem xmlns:ds="http://schemas.openxmlformats.org/officeDocument/2006/customXml" ds:itemID="{A3B36916-0755-4E88-BA2C-2D813C2E7F0F}">
  <ds:schemaRefs>
    <ds:schemaRef ds:uri="http://schemas.microsoft.com/VisualStudio/2011/storyboarding/control"/>
  </ds:schemaRefs>
</ds:datastoreItem>
</file>

<file path=customXml/itemProps31.xml><?xml version="1.0" encoding="utf-8"?>
<ds:datastoreItem xmlns:ds="http://schemas.openxmlformats.org/officeDocument/2006/customXml" ds:itemID="{83B66C53-DE71-40C6-93CF-52475A21D7AA}">
  <ds:schemaRefs>
    <ds:schemaRef ds:uri="http://schemas.microsoft.com/VisualStudio/2011/storyboarding/control"/>
  </ds:schemaRefs>
</ds:datastoreItem>
</file>

<file path=customXml/itemProps32.xml><?xml version="1.0" encoding="utf-8"?>
<ds:datastoreItem xmlns:ds="http://schemas.openxmlformats.org/officeDocument/2006/customXml" ds:itemID="{91ABBBD7-6C35-49FD-9FFE-70851174777C}">
  <ds:schemaRefs>
    <ds:schemaRef ds:uri="http://schemas.microsoft.com/VisualStudio/2011/storyboarding/control"/>
  </ds:schemaRefs>
</ds:datastoreItem>
</file>

<file path=customXml/itemProps33.xml><?xml version="1.0" encoding="utf-8"?>
<ds:datastoreItem xmlns:ds="http://schemas.openxmlformats.org/officeDocument/2006/customXml" ds:itemID="{1D476D95-6FF8-4FFD-BB90-E2C9274C023D}">
  <ds:schemaRefs>
    <ds:schemaRef ds:uri="http://schemas.microsoft.com/VisualStudio/2011/storyboarding/control"/>
  </ds:schemaRefs>
</ds:datastoreItem>
</file>

<file path=customXml/itemProps34.xml><?xml version="1.0" encoding="utf-8"?>
<ds:datastoreItem xmlns:ds="http://schemas.openxmlformats.org/officeDocument/2006/customXml" ds:itemID="{3DF6835E-6A34-4871-91DA-3967EADCA907}">
  <ds:schemaRefs>
    <ds:schemaRef ds:uri="http://schemas.microsoft.com/VisualStudio/2011/storyboarding/control"/>
  </ds:schemaRefs>
</ds:datastoreItem>
</file>

<file path=customXml/itemProps35.xml><?xml version="1.0" encoding="utf-8"?>
<ds:datastoreItem xmlns:ds="http://schemas.openxmlformats.org/officeDocument/2006/customXml" ds:itemID="{C15FC7B4-FBA0-4D9E-8FF8-62EB7712B2F9}">
  <ds:schemaRefs>
    <ds:schemaRef ds:uri="http://schemas.microsoft.com/VisualStudio/2011/storyboarding/control"/>
  </ds:schemaRefs>
</ds:datastoreItem>
</file>

<file path=customXml/itemProps36.xml><?xml version="1.0" encoding="utf-8"?>
<ds:datastoreItem xmlns:ds="http://schemas.openxmlformats.org/officeDocument/2006/customXml" ds:itemID="{22B3989E-DCF7-45F5-A4BE-AC3B72E89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7.xml><?xml version="1.0" encoding="utf-8"?>
<ds:datastoreItem xmlns:ds="http://schemas.openxmlformats.org/officeDocument/2006/customXml" ds:itemID="{DD9F83D0-2AD8-488B-97D8-7AC784CF70E8}">
  <ds:schemaRefs>
    <ds:schemaRef ds:uri="http://schemas.microsoft.com/VisualStudio/2011/storyboarding/control"/>
  </ds:schemaRefs>
</ds:datastoreItem>
</file>

<file path=customXml/itemProps38.xml><?xml version="1.0" encoding="utf-8"?>
<ds:datastoreItem xmlns:ds="http://schemas.openxmlformats.org/officeDocument/2006/customXml" ds:itemID="{2279E6ED-6B39-425F-8001-000D9C2F9E88}">
  <ds:schemaRefs>
    <ds:schemaRef ds:uri="http://schemas.microsoft.com/VisualStudio/2011/storyboarding/control"/>
  </ds:schemaRefs>
</ds:datastoreItem>
</file>

<file path=customXml/itemProps39.xml><?xml version="1.0" encoding="utf-8"?>
<ds:datastoreItem xmlns:ds="http://schemas.openxmlformats.org/officeDocument/2006/customXml" ds:itemID="{BA85D442-0346-427E-BBE8-747AF44D6D77}">
  <ds:schemaRefs>
    <ds:schemaRef ds:uri="http://schemas.microsoft.com/VisualStudio/2011/storyboarding/control"/>
  </ds:schemaRefs>
</ds:datastoreItem>
</file>

<file path=customXml/itemProps4.xml><?xml version="1.0" encoding="utf-8"?>
<ds:datastoreItem xmlns:ds="http://schemas.openxmlformats.org/officeDocument/2006/customXml" ds:itemID="{13FA4F6B-D590-4D4B-8EB5-0ECDC727E1ED}">
  <ds:schemaRefs>
    <ds:schemaRef ds:uri="http://schemas.microsoft.com/VisualStudio/2011/storyboarding/control"/>
  </ds:schemaRefs>
</ds:datastoreItem>
</file>

<file path=customXml/itemProps40.xml><?xml version="1.0" encoding="utf-8"?>
<ds:datastoreItem xmlns:ds="http://schemas.openxmlformats.org/officeDocument/2006/customXml" ds:itemID="{45998064-0E27-4975-B285-8F84E12A2689}">
  <ds:schemaRefs>
    <ds:schemaRef ds:uri="http://schemas.microsoft.com/VisualStudio/2011/storyboarding/control"/>
  </ds:schemaRefs>
</ds:datastoreItem>
</file>

<file path=customXml/itemProps41.xml><?xml version="1.0" encoding="utf-8"?>
<ds:datastoreItem xmlns:ds="http://schemas.openxmlformats.org/officeDocument/2006/customXml" ds:itemID="{1A974B06-AD92-4484-856E-C42C2F865252}">
  <ds:schemaRefs>
    <ds:schemaRef ds:uri="http://schemas.microsoft.com/VisualStudio/2011/storyboarding/control"/>
  </ds:schemaRefs>
</ds:datastoreItem>
</file>

<file path=customXml/itemProps42.xml><?xml version="1.0" encoding="utf-8"?>
<ds:datastoreItem xmlns:ds="http://schemas.openxmlformats.org/officeDocument/2006/customXml" ds:itemID="{5E5F5F34-CF0F-4FE2-A8D5-35DDEA49ADF5}">
  <ds:schemaRefs>
    <ds:schemaRef ds:uri="http://schemas.microsoft.com/VisualStudio/2011/storyboarding/control"/>
  </ds:schemaRefs>
</ds:datastoreItem>
</file>

<file path=customXml/itemProps43.xml><?xml version="1.0" encoding="utf-8"?>
<ds:datastoreItem xmlns:ds="http://schemas.openxmlformats.org/officeDocument/2006/customXml" ds:itemID="{5EF07678-4E34-413F-8229-394C02030D98}">
  <ds:schemaRefs>
    <ds:schemaRef ds:uri="http://schemas.microsoft.com/VisualStudio/2011/storyboarding/control"/>
  </ds:schemaRefs>
</ds:datastoreItem>
</file>

<file path=customXml/itemProps44.xml><?xml version="1.0" encoding="utf-8"?>
<ds:datastoreItem xmlns:ds="http://schemas.openxmlformats.org/officeDocument/2006/customXml" ds:itemID="{4FF09672-D80D-42FE-AE1E-A3D71C87D4E9}">
  <ds:schemaRefs>
    <ds:schemaRef ds:uri="http://schemas.microsoft.com/VisualStudio/2011/storyboarding/control"/>
  </ds:schemaRefs>
</ds:datastoreItem>
</file>

<file path=customXml/itemProps45.xml><?xml version="1.0" encoding="utf-8"?>
<ds:datastoreItem xmlns:ds="http://schemas.openxmlformats.org/officeDocument/2006/customXml" ds:itemID="{3FB8A4B0-14C0-4D97-8599-2082E4997390}">
  <ds:schemaRefs>
    <ds:schemaRef ds:uri="http://schemas.microsoft.com/VisualStudio/2011/storyboarding/control"/>
  </ds:schemaRefs>
</ds:datastoreItem>
</file>

<file path=customXml/itemProps46.xml><?xml version="1.0" encoding="utf-8"?>
<ds:datastoreItem xmlns:ds="http://schemas.openxmlformats.org/officeDocument/2006/customXml" ds:itemID="{F8E31962-C281-41B4-83C8-C5F081B7BF97}">
  <ds:schemaRefs>
    <ds:schemaRef ds:uri="http://schemas.microsoft.com/VisualStudio/2011/storyboarding/control"/>
  </ds:schemaRefs>
</ds:datastoreItem>
</file>

<file path=customXml/itemProps47.xml><?xml version="1.0" encoding="utf-8"?>
<ds:datastoreItem xmlns:ds="http://schemas.openxmlformats.org/officeDocument/2006/customXml" ds:itemID="{011F53BB-6F44-491F-A411-17054E197493}">
  <ds:schemaRefs>
    <ds:schemaRef ds:uri="http://schemas.microsoft.com/VisualStudio/2011/storyboarding/control"/>
  </ds:schemaRefs>
</ds:datastoreItem>
</file>

<file path=customXml/itemProps48.xml><?xml version="1.0" encoding="utf-8"?>
<ds:datastoreItem xmlns:ds="http://schemas.openxmlformats.org/officeDocument/2006/customXml" ds:itemID="{F462E7A4-7825-4AA0-9942-DEC4F89743FE}">
  <ds:schemaRefs>
    <ds:schemaRef ds:uri="http://schemas.microsoft.com/VisualStudio/2011/storyboarding/control"/>
  </ds:schemaRefs>
</ds:datastoreItem>
</file>

<file path=customXml/itemProps49.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683CFFF4-5AB7-4ED5-A838-8CE54D0DE5E7}">
  <ds:schemaRefs>
    <ds:schemaRef ds:uri="http://schemas.microsoft.com/VisualStudio/2011/storyboarding/control"/>
  </ds:schemaRefs>
</ds:datastoreItem>
</file>

<file path=customXml/itemProps50.xml><?xml version="1.0" encoding="utf-8"?>
<ds:datastoreItem xmlns:ds="http://schemas.openxmlformats.org/officeDocument/2006/customXml" ds:itemID="{40729CF1-80AD-4458-B135-2BBF4DAEAA53}">
  <ds:schemaRefs>
    <ds:schemaRef ds:uri="http://schemas.microsoft.com/VisualStudio/2011/storyboarding/control"/>
  </ds:schemaRefs>
</ds:datastoreItem>
</file>

<file path=customXml/itemProps51.xml><?xml version="1.0" encoding="utf-8"?>
<ds:datastoreItem xmlns:ds="http://schemas.openxmlformats.org/officeDocument/2006/customXml" ds:itemID="{6F288F43-905B-4BBD-BD9F-4583C4B06163}">
  <ds:schemaRefs>
    <ds:schemaRef ds:uri="http://schemas.microsoft.com/VisualStudio/2011/storyboarding/control"/>
  </ds:schemaRefs>
</ds:datastoreItem>
</file>

<file path=customXml/itemProps52.xml><?xml version="1.0" encoding="utf-8"?>
<ds:datastoreItem xmlns:ds="http://schemas.openxmlformats.org/officeDocument/2006/customXml" ds:itemID="{8CCD558A-1A82-4666-A4F9-2C958DD295FE}">
  <ds:schemaRefs>
    <ds:schemaRef ds:uri="http://schemas.microsoft.com/VisualStudio/2011/storyboarding/control"/>
  </ds:schemaRefs>
</ds:datastoreItem>
</file>

<file path=customXml/itemProps53.xml><?xml version="1.0" encoding="utf-8"?>
<ds:datastoreItem xmlns:ds="http://schemas.openxmlformats.org/officeDocument/2006/customXml" ds:itemID="{BF29064B-458B-49CC-BB32-610ABEAF72B8}">
  <ds:schemaRefs>
    <ds:schemaRef ds:uri="http://schemas.microsoft.com/VisualStudio/2011/storyboarding/control"/>
  </ds:schemaRefs>
</ds:datastoreItem>
</file>

<file path=customXml/itemProps54.xml><?xml version="1.0" encoding="utf-8"?>
<ds:datastoreItem xmlns:ds="http://schemas.openxmlformats.org/officeDocument/2006/customXml" ds:itemID="{ACDA69E6-26F7-46CB-A4E0-4CE0158BCF7C}">
  <ds:schemaRefs>
    <ds:schemaRef ds:uri="http://schemas.microsoft.com/VisualStudio/2011/storyboarding/control"/>
  </ds:schemaRefs>
</ds:datastoreItem>
</file>

<file path=customXml/itemProps55.xml><?xml version="1.0" encoding="utf-8"?>
<ds:datastoreItem xmlns:ds="http://schemas.openxmlformats.org/officeDocument/2006/customXml" ds:itemID="{267269FE-210F-4FEE-ABBC-6D9C1880108C}">
  <ds:schemaRefs>
    <ds:schemaRef ds:uri="http://schemas.microsoft.com/VisualStudio/2011/storyboarding/control"/>
  </ds:schemaRefs>
</ds:datastoreItem>
</file>

<file path=customXml/itemProps56.xml><?xml version="1.0" encoding="utf-8"?>
<ds:datastoreItem xmlns:ds="http://schemas.openxmlformats.org/officeDocument/2006/customXml" ds:itemID="{18FA6C07-E7F2-4061-A152-7205DB78B4A4}">
  <ds:schemaRefs>
    <ds:schemaRef ds:uri="http://schemas.microsoft.com/VisualStudio/2011/storyboarding/control"/>
  </ds:schemaRefs>
</ds:datastoreItem>
</file>

<file path=customXml/itemProps57.xml><?xml version="1.0" encoding="utf-8"?>
<ds:datastoreItem xmlns:ds="http://schemas.openxmlformats.org/officeDocument/2006/customXml" ds:itemID="{F8B6CA6E-EACA-432F-9743-F14F0A976975}">
  <ds:schemaRefs>
    <ds:schemaRef ds:uri="http://schemas.microsoft.com/VisualStudio/2011/storyboarding/control"/>
  </ds:schemaRefs>
</ds:datastoreItem>
</file>

<file path=customXml/itemProps58.xml><?xml version="1.0" encoding="utf-8"?>
<ds:datastoreItem xmlns:ds="http://schemas.openxmlformats.org/officeDocument/2006/customXml" ds:itemID="{805CC203-D3AC-4AC0-8FB0-A8DFC15722E4}">
  <ds:schemaRefs>
    <ds:schemaRef ds:uri="http://schemas.microsoft.com/VisualStudio/2011/storyboarding/control"/>
  </ds:schemaRefs>
</ds:datastoreItem>
</file>

<file path=customXml/itemProps59.xml><?xml version="1.0" encoding="utf-8"?>
<ds:datastoreItem xmlns:ds="http://schemas.openxmlformats.org/officeDocument/2006/customXml" ds:itemID="{4CFCA081-D925-4882-A87E-22B09BDC06CE}">
  <ds:schemaRefs>
    <ds:schemaRef ds:uri="http://schemas.microsoft.com/VisualStudio/2011/storyboarding/control"/>
  </ds:schemaRefs>
</ds:datastoreItem>
</file>

<file path=customXml/itemProps6.xml><?xml version="1.0" encoding="utf-8"?>
<ds:datastoreItem xmlns:ds="http://schemas.openxmlformats.org/officeDocument/2006/customXml" ds:itemID="{48E15027-1F1C-4703-9B5E-0F7D59268337}">
  <ds:schemaRefs>
    <ds:schemaRef ds:uri="http://schemas.microsoft.com/VisualStudio/2011/storyboarding/control"/>
  </ds:schemaRefs>
</ds:datastoreItem>
</file>

<file path=customXml/itemProps60.xml><?xml version="1.0" encoding="utf-8"?>
<ds:datastoreItem xmlns:ds="http://schemas.openxmlformats.org/officeDocument/2006/customXml" ds:itemID="{A8FEF553-3574-48E9-A12F-F7E223CB01DF}">
  <ds:schemaRefs>
    <ds:schemaRef ds:uri="http://schemas.microsoft.com/VisualStudio/2011/storyboarding/control"/>
  </ds:schemaRefs>
</ds:datastoreItem>
</file>

<file path=customXml/itemProps61.xml><?xml version="1.0" encoding="utf-8"?>
<ds:datastoreItem xmlns:ds="http://schemas.openxmlformats.org/officeDocument/2006/customXml" ds:itemID="{100DB6C8-C74E-483E-A0BF-405B806A18A2}">
  <ds:schemaRefs>
    <ds:schemaRef ds:uri="http://schemas.microsoft.com/VisualStudio/2011/storyboarding/control"/>
  </ds:schemaRefs>
</ds:datastoreItem>
</file>

<file path=customXml/itemProps62.xml><?xml version="1.0" encoding="utf-8"?>
<ds:datastoreItem xmlns:ds="http://schemas.openxmlformats.org/officeDocument/2006/customXml" ds:itemID="{287857D7-DF28-4C93-AE67-A3391B2A50EE}">
  <ds:schemaRefs>
    <ds:schemaRef ds:uri="http://schemas.microsoft.com/VisualStudio/2011/storyboarding/control"/>
  </ds:schemaRefs>
</ds:datastoreItem>
</file>

<file path=customXml/itemProps63.xml><?xml version="1.0" encoding="utf-8"?>
<ds:datastoreItem xmlns:ds="http://schemas.openxmlformats.org/officeDocument/2006/customXml" ds:itemID="{5B3BFD46-56A8-4C37-B749-20414C475EB8}">
  <ds:schemaRefs>
    <ds:schemaRef ds:uri="http://schemas.microsoft.com/VisualStudio/2011/storyboarding/control"/>
  </ds:schemaRefs>
</ds:datastoreItem>
</file>

<file path=customXml/itemProps64.xml><?xml version="1.0" encoding="utf-8"?>
<ds:datastoreItem xmlns:ds="http://schemas.openxmlformats.org/officeDocument/2006/customXml" ds:itemID="{AC2BE991-2E5F-41CC-8210-235DCE4EF0E8}">
  <ds:schemaRefs>
    <ds:schemaRef ds:uri="http://schemas.microsoft.com/VisualStudio/2011/storyboarding/control"/>
  </ds:schemaRefs>
</ds:datastoreItem>
</file>

<file path=customXml/itemProps65.xml><?xml version="1.0" encoding="utf-8"?>
<ds:datastoreItem xmlns:ds="http://schemas.openxmlformats.org/officeDocument/2006/customXml" ds:itemID="{865D888E-A35A-441B-8F44-2C04F75B79BF}">
  <ds:schemaRefs>
    <ds:schemaRef ds:uri="http://schemas.microsoft.com/VisualStudio/2011/storyboarding/control"/>
  </ds:schemaRefs>
</ds:datastoreItem>
</file>

<file path=customXml/itemProps66.xml><?xml version="1.0" encoding="utf-8"?>
<ds:datastoreItem xmlns:ds="http://schemas.openxmlformats.org/officeDocument/2006/customXml" ds:itemID="{C923C629-F974-42C3-934B-FCEF57576B5C}">
  <ds:schemaRefs>
    <ds:schemaRef ds:uri="http://schemas.microsoft.com/VisualStudio/2011/storyboarding/control"/>
  </ds:schemaRefs>
</ds:datastoreItem>
</file>

<file path=customXml/itemProps67.xml><?xml version="1.0" encoding="utf-8"?>
<ds:datastoreItem xmlns:ds="http://schemas.openxmlformats.org/officeDocument/2006/customXml" ds:itemID="{1A2A3AF9-EF70-4B67-B5B1-C7D50076CE84}">
  <ds:schemaRefs>
    <ds:schemaRef ds:uri="http://schemas.microsoft.com/VisualStudio/2011/storyboarding/control"/>
  </ds:schemaRefs>
</ds:datastoreItem>
</file>

<file path=customXml/itemProps68.xml><?xml version="1.0" encoding="utf-8"?>
<ds:datastoreItem xmlns:ds="http://schemas.openxmlformats.org/officeDocument/2006/customXml" ds:itemID="{BA21E70D-22CB-466C-A985-F4752FF23C03}">
  <ds:schemaRefs>
    <ds:schemaRef ds:uri="http://schemas.microsoft.com/VisualStudio/2011/storyboarding/control"/>
  </ds:schemaRefs>
</ds:datastoreItem>
</file>

<file path=customXml/itemProps69.xml><?xml version="1.0" encoding="utf-8"?>
<ds:datastoreItem xmlns:ds="http://schemas.openxmlformats.org/officeDocument/2006/customXml" ds:itemID="{8FC2AECC-815B-4920-9DFA-7E63A864807B}">
  <ds:schemaRefs>
    <ds:schemaRef ds:uri="http://schemas.microsoft.com/VisualStudio/2011/storyboarding/control"/>
  </ds:schemaRefs>
</ds:datastoreItem>
</file>

<file path=customXml/itemProps7.xml><?xml version="1.0" encoding="utf-8"?>
<ds:datastoreItem xmlns:ds="http://schemas.openxmlformats.org/officeDocument/2006/customXml" ds:itemID="{2B119A36-BFFF-49BC-A1B1-3488B47D1D8D}">
  <ds:schemaRefs>
    <ds:schemaRef ds:uri="http://schemas.microsoft.com/VisualStudio/2011/storyboarding/control"/>
  </ds:schemaRefs>
</ds:datastoreItem>
</file>

<file path=customXml/itemProps70.xml><?xml version="1.0" encoding="utf-8"?>
<ds:datastoreItem xmlns:ds="http://schemas.openxmlformats.org/officeDocument/2006/customXml" ds:itemID="{64D781CA-68DA-4CEC-B8F2-3195A3CE4841}">
  <ds:schemaRefs>
    <ds:schemaRef ds:uri="http://schemas.microsoft.com/VisualStudio/2011/storyboarding/control"/>
  </ds:schemaRefs>
</ds:datastoreItem>
</file>

<file path=customXml/itemProps71.xml><?xml version="1.0" encoding="utf-8"?>
<ds:datastoreItem xmlns:ds="http://schemas.openxmlformats.org/officeDocument/2006/customXml" ds:itemID="{9D3752D3-DB94-4A92-BC54-CEB06BC5F349}">
  <ds:schemaRefs>
    <ds:schemaRef ds:uri="http://schemas.microsoft.com/sharepoint/events"/>
  </ds:schemaRefs>
</ds:datastoreItem>
</file>

<file path=customXml/itemProps72.xml><?xml version="1.0" encoding="utf-8"?>
<ds:datastoreItem xmlns:ds="http://schemas.openxmlformats.org/officeDocument/2006/customXml" ds:itemID="{ABD7F127-97BB-4F63-A9C9-58EF3AFABB16}">
  <ds:schemaRefs>
    <ds:schemaRef ds:uri="http://schemas.microsoft.com/VisualStudio/2011/storyboarding/control"/>
  </ds:schemaRefs>
</ds:datastoreItem>
</file>

<file path=customXml/itemProps73.xml><?xml version="1.0" encoding="utf-8"?>
<ds:datastoreItem xmlns:ds="http://schemas.openxmlformats.org/officeDocument/2006/customXml" ds:itemID="{2A44BD95-2BB0-4624-A5D4-F13F033408C4}">
  <ds:schemaRefs>
    <ds:schemaRef ds:uri="http://schemas.microsoft.com/VisualStudio/2011/storyboarding/control"/>
  </ds:schemaRefs>
</ds:datastoreItem>
</file>

<file path=customXml/itemProps74.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infopath/2007/PartnerControls"/>
    <ds:schemaRef ds:uri="http://schemas.microsoft.com/office/2006/documentManagement/types"/>
    <ds:schemaRef ds:uri="b3bc04a5-d503-43b1-b98c-a8cf663329d9"/>
    <ds:schemaRef ds:uri="230E9DF3-BE65-4C73-A93B-D1236EBD677E"/>
    <ds:schemaRef ds:uri="230e9df3-be65-4c73-a93b-d1236ebd677e"/>
    <ds:schemaRef ds:uri="http://www.w3.org/XML/1998/namespace"/>
    <ds:schemaRef ds:uri="http://purl.org/dc/dcmitype/"/>
  </ds:schemaRefs>
</ds:datastoreItem>
</file>

<file path=customXml/itemProps75.xml><?xml version="1.0" encoding="utf-8"?>
<ds:datastoreItem xmlns:ds="http://schemas.openxmlformats.org/officeDocument/2006/customXml" ds:itemID="{128CC1AA-219F-438F-A06D-3F5499773966}">
  <ds:schemaRefs>
    <ds:schemaRef ds:uri="http://schemas.microsoft.com/VisualStudio/2011/storyboarding/control"/>
  </ds:schemaRefs>
</ds:datastoreItem>
</file>

<file path=customXml/itemProps76.xml><?xml version="1.0" encoding="utf-8"?>
<ds:datastoreItem xmlns:ds="http://schemas.openxmlformats.org/officeDocument/2006/customXml" ds:itemID="{EF92583E-7627-4187-A41C-C9CDAF0BC8C5}">
  <ds:schemaRefs>
    <ds:schemaRef ds:uri="http://schemas.microsoft.com/VisualStudio/2011/storyboarding/control"/>
  </ds:schemaRefs>
</ds:datastoreItem>
</file>

<file path=customXml/itemProps77.xml><?xml version="1.0" encoding="utf-8"?>
<ds:datastoreItem xmlns:ds="http://schemas.openxmlformats.org/officeDocument/2006/customXml" ds:itemID="{77B40B27-9036-4485-B472-22082F4F325B}">
  <ds:schemaRefs>
    <ds:schemaRef ds:uri="http://schemas.microsoft.com/VisualStudio/2011/storyboarding/control"/>
  </ds:schemaRefs>
</ds:datastoreItem>
</file>

<file path=customXml/itemProps78.xml><?xml version="1.0" encoding="utf-8"?>
<ds:datastoreItem xmlns:ds="http://schemas.openxmlformats.org/officeDocument/2006/customXml" ds:itemID="{686AE56B-7135-4612-B980-68AB80769DB1}">
  <ds:schemaRefs>
    <ds:schemaRef ds:uri="http://schemas.microsoft.com/VisualStudio/2011/storyboarding/control"/>
  </ds:schemaRefs>
</ds:datastoreItem>
</file>

<file path=customXml/itemProps79.xml><?xml version="1.0" encoding="utf-8"?>
<ds:datastoreItem xmlns:ds="http://schemas.openxmlformats.org/officeDocument/2006/customXml" ds:itemID="{A0062749-4810-4BEC-8835-7D39D238F426}">
  <ds:schemaRefs>
    <ds:schemaRef ds:uri="http://schemas.microsoft.com/VisualStudio/2011/storyboarding/control"/>
  </ds:schemaRefs>
</ds:datastoreItem>
</file>

<file path=customXml/itemProps8.xml><?xml version="1.0" encoding="utf-8"?>
<ds:datastoreItem xmlns:ds="http://schemas.openxmlformats.org/officeDocument/2006/customXml" ds:itemID="{60E37E95-C9B9-495F-A64B-7968C46423FD}">
  <ds:schemaRefs>
    <ds:schemaRef ds:uri="http://schemas.microsoft.com/VisualStudio/2011/storyboarding/control"/>
  </ds:schemaRefs>
</ds:datastoreItem>
</file>

<file path=customXml/itemProps80.xml><?xml version="1.0" encoding="utf-8"?>
<ds:datastoreItem xmlns:ds="http://schemas.openxmlformats.org/officeDocument/2006/customXml" ds:itemID="{5F708AEC-A935-4397-B6BD-68DFB6D5691E}">
  <ds:schemaRefs>
    <ds:schemaRef ds:uri="http://schemas.microsoft.com/VisualStudio/2011/storyboarding/control"/>
  </ds:schemaRefs>
</ds:datastoreItem>
</file>

<file path=customXml/itemProps81.xml><?xml version="1.0" encoding="utf-8"?>
<ds:datastoreItem xmlns:ds="http://schemas.openxmlformats.org/officeDocument/2006/customXml" ds:itemID="{351A0CEF-98FC-4150-B67B-E249562FB2CE}">
  <ds:schemaRefs>
    <ds:schemaRef ds:uri="http://schemas.microsoft.com/VisualStudio/2011/storyboarding/control"/>
  </ds:schemaRefs>
</ds:datastoreItem>
</file>

<file path=customXml/itemProps82.xml><?xml version="1.0" encoding="utf-8"?>
<ds:datastoreItem xmlns:ds="http://schemas.openxmlformats.org/officeDocument/2006/customXml" ds:itemID="{B4A9F1F1-302A-4BFA-A622-955091F17587}">
  <ds:schemaRefs>
    <ds:schemaRef ds:uri="http://schemas.microsoft.com/VisualStudio/2011/storyboarding/control"/>
  </ds:schemaRefs>
</ds:datastoreItem>
</file>

<file path=customXml/itemProps83.xml><?xml version="1.0" encoding="utf-8"?>
<ds:datastoreItem xmlns:ds="http://schemas.openxmlformats.org/officeDocument/2006/customXml" ds:itemID="{DEF53375-1B8C-4B7B-99B0-929F0990945E}">
  <ds:schemaRefs>
    <ds:schemaRef ds:uri="http://schemas.microsoft.com/VisualStudio/2011/storyboarding/control"/>
  </ds:schemaRefs>
</ds:datastoreItem>
</file>

<file path=customXml/itemProps84.xml><?xml version="1.0" encoding="utf-8"?>
<ds:datastoreItem xmlns:ds="http://schemas.openxmlformats.org/officeDocument/2006/customXml" ds:itemID="{00AC7F68-536E-4229-B9F0-458540D33159}">
  <ds:schemaRefs>
    <ds:schemaRef ds:uri="http://schemas.microsoft.com/VisualStudio/2011/storyboarding/control"/>
  </ds:schemaRefs>
</ds:datastoreItem>
</file>

<file path=customXml/itemProps85.xml><?xml version="1.0" encoding="utf-8"?>
<ds:datastoreItem xmlns:ds="http://schemas.openxmlformats.org/officeDocument/2006/customXml" ds:itemID="{47251DF4-61AA-45A8-A1B2-E44850AEFA78}">
  <ds:schemaRefs>
    <ds:schemaRef ds:uri="http://schemas.microsoft.com/VisualStudio/2011/storyboarding/control"/>
  </ds:schemaRefs>
</ds:datastoreItem>
</file>

<file path=customXml/itemProps86.xml><?xml version="1.0" encoding="utf-8"?>
<ds:datastoreItem xmlns:ds="http://schemas.openxmlformats.org/officeDocument/2006/customXml" ds:itemID="{37B4EFDD-3E22-4322-B570-A9AF33BF7F1F}">
  <ds:schemaRefs>
    <ds:schemaRef ds:uri="http://schemas.microsoft.com/VisualStudio/2011/storyboarding/control"/>
  </ds:schemaRefs>
</ds:datastoreItem>
</file>

<file path=customXml/itemProps87.xml><?xml version="1.0" encoding="utf-8"?>
<ds:datastoreItem xmlns:ds="http://schemas.openxmlformats.org/officeDocument/2006/customXml" ds:itemID="{887A4EA4-8772-4203-A8DF-D6540DC3E836}">
  <ds:schemaRefs>
    <ds:schemaRef ds:uri="http://schemas.microsoft.com/VisualStudio/2011/storyboarding/control"/>
  </ds:schemaRefs>
</ds:datastoreItem>
</file>

<file path=customXml/itemProps88.xml><?xml version="1.0" encoding="utf-8"?>
<ds:datastoreItem xmlns:ds="http://schemas.openxmlformats.org/officeDocument/2006/customXml" ds:itemID="{301BEB5A-CFE2-427E-AB9C-9C03FCE91244}">
  <ds:schemaRefs>
    <ds:schemaRef ds:uri="http://schemas.microsoft.com/VisualStudio/2011/storyboarding/control"/>
  </ds:schemaRefs>
</ds:datastoreItem>
</file>

<file path=customXml/itemProps89.xml><?xml version="1.0" encoding="utf-8"?>
<ds:datastoreItem xmlns:ds="http://schemas.openxmlformats.org/officeDocument/2006/customXml" ds:itemID="{554C94D3-58D5-4311-8962-16C44465C0C5}">
  <ds:schemaRefs>
    <ds:schemaRef ds:uri="http://schemas.microsoft.com/VisualStudio/2011/storyboarding/control"/>
  </ds:schemaRefs>
</ds:datastoreItem>
</file>

<file path=customXml/itemProps9.xml><?xml version="1.0" encoding="utf-8"?>
<ds:datastoreItem xmlns:ds="http://schemas.openxmlformats.org/officeDocument/2006/customXml" ds:itemID="{3DB0C040-0879-4EE0-8B2C-B5BFD52037D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129778</TotalTime>
  <Words>4001</Words>
  <Application>Microsoft Office PowerPoint</Application>
  <PresentationFormat>Custom</PresentationFormat>
  <Paragraphs>222</Paragraphs>
  <Slides>17</Slides>
  <Notes>16</Notes>
  <HiddenSlides>0</HiddenSlides>
  <MMClips>1</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17</vt:i4>
      </vt:variant>
    </vt:vector>
  </HeadingPairs>
  <TitlesOfParts>
    <vt:vector size="38" baseType="lpstr">
      <vt:lpstr>arial</vt:lpstr>
      <vt:lpstr>arial</vt:lpstr>
      <vt:lpstr>Calibri</vt:lpstr>
      <vt:lpstr>Corbel</vt:lpstr>
      <vt:lpstr>Gotham Black</vt:lpstr>
      <vt:lpstr>Segoe UI</vt:lpstr>
      <vt:lpstr>Segoe UI Light</vt:lpstr>
      <vt:lpstr>Segoe UI Semibold</vt:lpstr>
      <vt:lpstr>Segoe UI Semilight</vt:lpstr>
      <vt:lpstr>Symbol</vt:lpstr>
      <vt:lpstr>Wingdings</vt:lpstr>
      <vt:lpstr>Template (March 2016)</vt:lpstr>
      <vt:lpstr>Azure</vt:lpstr>
      <vt:lpstr>1_White Template</vt:lpstr>
      <vt:lpstr>11_White Template</vt:lpstr>
      <vt:lpstr>12_White Template</vt:lpstr>
      <vt:lpstr>13_White Template</vt:lpstr>
      <vt:lpstr>4_White Template</vt:lpstr>
      <vt:lpstr>5_Dotnet_Template</vt:lpstr>
      <vt:lpstr>3_Template (March 2016)</vt:lpstr>
      <vt:lpstr>2_Template (March 2016)</vt:lpstr>
      <vt:lpstr>Module 1: </vt:lpstr>
      <vt:lpstr>Module 1: Lesson 5</vt:lpstr>
      <vt:lpstr>About The Presenter</vt:lpstr>
      <vt:lpstr>Lesson 5: Overview</vt:lpstr>
      <vt:lpstr>Module 1: Lesson 5 </vt:lpstr>
      <vt:lpstr>What is Azure virtual networking?</vt:lpstr>
      <vt:lpstr>Why we need Azure virtual networks?</vt:lpstr>
      <vt:lpstr>Demo</vt:lpstr>
      <vt:lpstr>What is Azure VPN Gateway? </vt:lpstr>
      <vt:lpstr>What is Azure VPN Gateway?</vt:lpstr>
      <vt:lpstr>What is Azure VPN Gateway?</vt:lpstr>
      <vt:lpstr>What is Azure VPN Gateway?</vt:lpstr>
      <vt:lpstr>What is Azure VPN Gateway?</vt:lpstr>
      <vt:lpstr>What is Azure ExpressRoute?</vt:lpstr>
      <vt:lpstr>What is Azure ExpressRoute?</vt:lpstr>
      <vt:lpstr>PowerPoint Presentation</vt:lpstr>
      <vt:lpstr>Summary</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Azure</dc:title>
  <dc:subject>ALM DevOps Continuous Delivery</dc:subject>
  <dc:creator>Mohamed Radwan</dc:creator>
  <cp:keywords/>
  <dc:description/>
  <cp:lastModifiedBy>Mohammed Adel</cp:lastModifiedBy>
  <cp:revision>2499</cp:revision>
  <dcterms:created xsi:type="dcterms:W3CDTF">2014-06-18T20:55:12Z</dcterms:created>
  <dcterms:modified xsi:type="dcterms:W3CDTF">2021-10-25T19:38:44Z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b25c73b4-e392-4ffa-91d9-704ea170f8c0</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201;#guidelines|4e9ebe8f-0ede-4ad1-a3ce-e75f36ac55f5</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MSPhysicalGeography">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_docset_NoMedatataSyncRequired">
    <vt:lpwstr>False</vt:lpwstr>
  </property>
  <property fmtid="{D5CDD505-2E9C-101B-9397-08002B2CF9AE}" pid="51" name="MSIP_Label_236020b0-6d69-48c1-9bb5-c586c1062b70_Enabled">
    <vt:lpwstr>True</vt:lpwstr>
  </property>
  <property fmtid="{D5CDD505-2E9C-101B-9397-08002B2CF9AE}" pid="52" name="MSIP_Label_236020b0-6d69-48c1-9bb5-c586c1062b70_SiteId">
    <vt:lpwstr>cf36141c-ddd7-45a7-b073-111f66d0b30c</vt:lpwstr>
  </property>
  <property fmtid="{D5CDD505-2E9C-101B-9397-08002B2CF9AE}" pid="53" name="MSIP_Label_236020b0-6d69-48c1-9bb5-c586c1062b70_Owner">
    <vt:lpwstr>mohamed.radwan@avanade.com</vt:lpwstr>
  </property>
  <property fmtid="{D5CDD505-2E9C-101B-9397-08002B2CF9AE}" pid="54" name="MSIP_Label_236020b0-6d69-48c1-9bb5-c586c1062b70_SetDate">
    <vt:lpwstr>2018-12-26T02:38:38.5188284Z</vt:lpwstr>
  </property>
  <property fmtid="{D5CDD505-2E9C-101B-9397-08002B2CF9AE}" pid="55" name="MSIP_Label_236020b0-6d69-48c1-9bb5-c586c1062b70_Name">
    <vt:lpwstr>Confidential</vt:lpwstr>
  </property>
  <property fmtid="{D5CDD505-2E9C-101B-9397-08002B2CF9AE}" pid="56" name="MSIP_Label_236020b0-6d69-48c1-9bb5-c586c1062b70_Application">
    <vt:lpwstr>Microsoft Azure Information Protection</vt:lpwstr>
  </property>
  <property fmtid="{D5CDD505-2E9C-101B-9397-08002B2CF9AE}" pid="57" name="MSIP_Label_236020b0-6d69-48c1-9bb5-c586c1062b70_Extended_MSFT_Method">
    <vt:lpwstr>Automatic</vt:lpwstr>
  </property>
  <property fmtid="{D5CDD505-2E9C-101B-9397-08002B2CF9AE}" pid="58" name="MSIP_Label_5fae8262-b78e-4366-8929-a5d6aac95320_Enabled">
    <vt:lpwstr>True</vt:lpwstr>
  </property>
  <property fmtid="{D5CDD505-2E9C-101B-9397-08002B2CF9AE}" pid="59" name="MSIP_Label_5fae8262-b78e-4366-8929-a5d6aac95320_SiteId">
    <vt:lpwstr>cf36141c-ddd7-45a7-b073-111f66d0b30c</vt:lpwstr>
  </property>
  <property fmtid="{D5CDD505-2E9C-101B-9397-08002B2CF9AE}" pid="60" name="MSIP_Label_5fae8262-b78e-4366-8929-a5d6aac95320_Owner">
    <vt:lpwstr>mohamed.radwan@avanade.com</vt:lpwstr>
  </property>
  <property fmtid="{D5CDD505-2E9C-101B-9397-08002B2CF9AE}" pid="61" name="MSIP_Label_5fae8262-b78e-4366-8929-a5d6aac95320_SetDate">
    <vt:lpwstr>2018-12-26T02:38:38.5188284Z</vt:lpwstr>
  </property>
  <property fmtid="{D5CDD505-2E9C-101B-9397-08002B2CF9AE}" pid="62" name="MSIP_Label_5fae8262-b78e-4366-8929-a5d6aac95320_Name">
    <vt:lpwstr>Recipients Have Full Control</vt:lpwstr>
  </property>
  <property fmtid="{D5CDD505-2E9C-101B-9397-08002B2CF9AE}" pid="63" name="MSIP_Label_5fae8262-b78e-4366-8929-a5d6aac95320_Application">
    <vt:lpwstr>Microsoft Azure Information Protection</vt:lpwstr>
  </property>
  <property fmtid="{D5CDD505-2E9C-101B-9397-08002B2CF9AE}" pid="64" name="MSIP_Label_5fae8262-b78e-4366-8929-a5d6aac95320_Parent">
    <vt:lpwstr>236020b0-6d69-48c1-9bb5-c586c1062b70</vt:lpwstr>
  </property>
  <property fmtid="{D5CDD505-2E9C-101B-9397-08002B2CF9AE}" pid="65" name="MSIP_Label_5fae8262-b78e-4366-8929-a5d6aac95320_Extended_MSFT_Method">
    <vt:lpwstr>Automatic</vt:lpwstr>
  </property>
  <property fmtid="{D5CDD505-2E9C-101B-9397-08002B2CF9AE}" pid="66" name="Sensitivity">
    <vt:lpwstr>Confidential Recipients Have Full Control</vt:lpwstr>
  </property>
  <property fmtid="{D5CDD505-2E9C-101B-9397-08002B2CF9AE}" pid="67" name="Tfs.IsStoryboard">
    <vt:bool>true</vt:bool>
  </property>
  <property fmtid="{D5CDD505-2E9C-101B-9397-08002B2CF9AE}" pid="68" name="Tfs.LastKnownPath">
    <vt:lpwstr>https://d.docs.live.net/39831d7bca8bb8da/DevOpsThoughts/Working/Written Content/Azure 900 Course/0-Azure Course Slides/6-Azure Compute Services.pptx</vt:lpwstr>
  </property>
</Properties>
</file>